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9" r:id="rId9"/>
    <p:sldId id="272" r:id="rId10"/>
    <p:sldId id="262" r:id="rId11"/>
    <p:sldId id="270" r:id="rId12"/>
    <p:sldId id="263" r:id="rId13"/>
    <p:sldId id="273" r:id="rId14"/>
    <p:sldId id="274" r:id="rId15"/>
    <p:sldId id="275" r:id="rId16"/>
    <p:sldId id="27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310"/>
    <a:srgbClr val="389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khart-dc01\finance\BUDGET%20IN%20BRIEF\revenues%2020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lockhart-dc01\finance\BUDGET%20IN%20BRIEF\budget%20expenses%2021-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khart-dc01\finance\BUDGET%20IN%20BRIEF\PERSONNEL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khart-dc01\finance\BUDGET%20IN%20BRIEF\CIP%202020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106350052415"/>
          <c:y val="0.12443171876242742"/>
          <c:w val="0.83500930640249571"/>
          <c:h val="0.74562429696287968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'GF-REVENUES'!$B$13:$B$103</c:f>
            </c:numRef>
          </c:val>
          <c:extLst>
            <c:ext xmlns:c16="http://schemas.microsoft.com/office/drawing/2014/chart" uri="{C3380CC4-5D6E-409C-BE32-E72D297353CC}">
              <c16:uniqueId val="{00000000-A73C-4BFA-A8BF-43702CC7CAFF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'GF-REVENUES'!$C$13:$C$103</c:f>
            </c:numRef>
          </c:val>
          <c:extLst>
            <c:ext xmlns:c16="http://schemas.microsoft.com/office/drawing/2014/chart" uri="{C3380CC4-5D6E-409C-BE32-E72D297353CC}">
              <c16:uniqueId val="{00000001-A73C-4BFA-A8BF-43702CC7CAFF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'GF-REVENUES'!$D$13:$D$103</c:f>
            </c:numRef>
          </c:val>
          <c:extLst>
            <c:ext xmlns:c16="http://schemas.microsoft.com/office/drawing/2014/chart" uri="{C3380CC4-5D6E-409C-BE32-E72D297353CC}">
              <c16:uniqueId val="{00000002-A73C-4BFA-A8BF-43702CC7CAFF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'GF-REVENUES'!$E$13:$E$103</c:f>
            </c:numRef>
          </c:val>
          <c:extLst>
            <c:ext xmlns:c16="http://schemas.microsoft.com/office/drawing/2014/chart" uri="{C3380CC4-5D6E-409C-BE32-E72D297353CC}">
              <c16:uniqueId val="{00000003-A73C-4BFA-A8BF-43702CC7CAFF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'GF-REVENUES'!$F$13:$F$103</c:f>
            </c:numRef>
          </c:val>
          <c:extLst>
            <c:ext xmlns:c16="http://schemas.microsoft.com/office/drawing/2014/chart" uri="{C3380CC4-5D6E-409C-BE32-E72D297353CC}">
              <c16:uniqueId val="{00000004-A73C-4BFA-A8BF-43702CC7CAFF}"/>
            </c:ext>
          </c:extLst>
        </c:ser>
        <c:ser>
          <c:idx val="5"/>
          <c:order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73C-4BFA-A8BF-43702CC7CA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A73C-4BFA-A8BF-43702CC7CA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73C-4BFA-A8BF-43702CC7CA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A73C-4BFA-A8BF-43702CC7CA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73C-4BFA-A8BF-43702CC7CA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73C-4BFA-A8BF-43702CC7CA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73C-4BFA-A8BF-43702CC7CA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73C-4BFA-A8BF-43702CC7CA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A73C-4BFA-A8BF-43702CC7CA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A73C-4BFA-A8BF-43702CC7CA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A73C-4BFA-A8BF-43702CC7CAFF}"/>
              </c:ext>
            </c:extLst>
          </c:dPt>
          <c:dLbls>
            <c:dLbl>
              <c:idx val="0"/>
              <c:layout>
                <c:manualLayout>
                  <c:x val="-5.0055484421681604E-2"/>
                  <c:y val="-0.10304621013282431"/>
                </c:manualLayout>
              </c:layout>
              <c:tx>
                <c:rich>
                  <a:bodyPr/>
                  <a:lstStyle/>
                  <a:p>
                    <a:fld id="{8FD03ECB-9FD7-490B-BAD9-382294E90D4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EDFBC94-A05B-4B00-A16A-E73346079C4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73C-4BFA-A8BF-43702CC7CAFF}"/>
                </c:ext>
              </c:extLst>
            </c:dLbl>
            <c:dLbl>
              <c:idx val="1"/>
              <c:layout>
                <c:manualLayout>
                  <c:x val="8.4110081630321173E-2"/>
                  <c:y val="-2.3236413630114524E-2"/>
                </c:manualLayout>
              </c:layout>
              <c:tx>
                <c:rich>
                  <a:bodyPr/>
                  <a:lstStyle/>
                  <a:p>
                    <a:fld id="{F20D07FC-7719-47A8-8E76-CC563953E3E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3A93458-BE81-4C93-8381-9C066A6F437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73C-4BFA-A8BF-43702CC7CA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F5E908-4192-4804-AB5C-D4C355E70F5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39D3768-3AA2-4D4C-9F8F-9078D7F2C12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73C-4BFA-A8BF-43702CC7CA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15A5E84-6B30-485E-9FF3-A031917BC66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2E1EF28-776F-4693-BCF0-1BC8206DD83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73C-4BFA-A8BF-43702CC7CAFF}"/>
                </c:ext>
              </c:extLst>
            </c:dLbl>
            <c:dLbl>
              <c:idx val="4"/>
              <c:layout>
                <c:manualLayout>
                  <c:x val="-1.7741370676936815E-2"/>
                  <c:y val="1.0492552067355217E-2"/>
                </c:manualLayout>
              </c:layout>
              <c:tx>
                <c:rich>
                  <a:bodyPr/>
                  <a:lstStyle/>
                  <a:p>
                    <a:fld id="{B57F4C1D-6356-447F-A6AA-402F3CCED37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33F5E66-4B86-44D1-AA6D-86F5B3B17E1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A73C-4BFA-A8BF-43702CC7CAFF}"/>
                </c:ext>
              </c:extLst>
            </c:dLbl>
            <c:dLbl>
              <c:idx val="5"/>
              <c:layout>
                <c:manualLayout>
                  <c:x val="-2.6843773209526786E-2"/>
                  <c:y val="3.0548454170501414E-3"/>
                </c:manualLayout>
              </c:layout>
              <c:tx>
                <c:rich>
                  <a:bodyPr/>
                  <a:lstStyle/>
                  <a:p>
                    <a:fld id="{EA06BDAF-FDDD-4E86-BB8C-716D4C2B45B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B418D3B-56B8-44D1-8005-DFCA050BC2C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A73C-4BFA-A8BF-43702CC7CAF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64D51C9-E7FE-4C82-A227-BEFF38252B3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C054DDC-3611-4309-801E-D90B55CB06D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73C-4BFA-A8BF-43702CC7CAF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A635A65-86C1-485E-8D51-080F0F4CD2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83561DB-8070-4E97-A208-7F6F6C2D673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73C-4BFA-A8BF-43702CC7CAF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C4A055F-AFD9-49E1-A2C5-070415F4F07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0525FEC-D91C-46CA-89E0-C3162916C3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73C-4BFA-A8BF-43702CC7CAF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84DF27B-41CC-4F24-817E-BCD86D2DD45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6C21078-81B3-4409-90CE-5B47FC4E3F1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73C-4BFA-A8BF-43702CC7CAFF}"/>
                </c:ext>
              </c:extLst>
            </c:dLbl>
            <c:dLbl>
              <c:idx val="10"/>
              <c:layout>
                <c:manualLayout>
                  <c:x val="-6.4159819331162354E-2"/>
                  <c:y val="3.0444149026826191E-2"/>
                </c:manualLayout>
              </c:layout>
              <c:tx>
                <c:rich>
                  <a:bodyPr/>
                  <a:lstStyle/>
                  <a:p>
                    <a:fld id="{2C2841D7-6A5B-4AFC-ADF8-89F84C67173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DB4378-A2A3-4B92-ABE5-A5C27CF8A5E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A73C-4BFA-A8BF-43702CC7C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'GF-REVENUES'!$G$13:$G$103</c:f>
              <c:numCache>
                <c:formatCode>#,##0</c:formatCode>
                <c:ptCount val="11"/>
                <c:pt idx="0">
                  <c:v>4917565</c:v>
                </c:pt>
                <c:pt idx="1">
                  <c:v>2068800</c:v>
                </c:pt>
                <c:pt idx="2">
                  <c:v>305000</c:v>
                </c:pt>
                <c:pt idx="3">
                  <c:v>24500</c:v>
                </c:pt>
                <c:pt idx="4">
                  <c:v>293500</c:v>
                </c:pt>
                <c:pt idx="5">
                  <c:v>839069</c:v>
                </c:pt>
                <c:pt idx="6">
                  <c:v>355600</c:v>
                </c:pt>
                <c:pt idx="7">
                  <c:v>2200</c:v>
                </c:pt>
                <c:pt idx="8">
                  <c:v>11000</c:v>
                </c:pt>
                <c:pt idx="9">
                  <c:v>75300</c:v>
                </c:pt>
                <c:pt idx="10">
                  <c:v>3657832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'GF-REVENUES'!$A$13:$A$103</c15:f>
                <c15:dlblRangeCache>
                  <c:ptCount val="11"/>
                  <c:pt idx="0">
                    <c:v>PROPERTY TAXES</c:v>
                  </c:pt>
                  <c:pt idx="1">
                    <c:v>SALES TAX</c:v>
                  </c:pt>
                  <c:pt idx="2">
                    <c:v>FRANCHISE TAXES</c:v>
                  </c:pt>
                  <c:pt idx="3">
                    <c:v>OTHER TAXES</c:v>
                  </c:pt>
                  <c:pt idx="4">
                    <c:v>LICENSES &amp; PERMITS</c:v>
                  </c:pt>
                  <c:pt idx="5">
                    <c:v>INTERGOVERNMENTAL</c:v>
                  </c:pt>
                  <c:pt idx="6">
                    <c:v>FINES &amp; FEES</c:v>
                  </c:pt>
                  <c:pt idx="7">
                    <c:v>LEASES &amp; RENTS</c:v>
                  </c:pt>
                  <c:pt idx="8">
                    <c:v>INTEREST</c:v>
                  </c:pt>
                  <c:pt idx="9">
                    <c:v>MISCELLANEOUS</c:v>
                  </c:pt>
                  <c:pt idx="10">
                    <c:v>TRANSFERS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A73C-4BFA-A8BF-43702CC7CAFF}"/>
            </c:ext>
          </c:extLst>
        </c:ser>
        <c:ser>
          <c:idx val="6"/>
          <c:order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73C-4BFA-A8BF-43702CC7CA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73C-4BFA-A8BF-43702CC7CA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73C-4BFA-A8BF-43702CC7CA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73C-4BFA-A8BF-43702CC7CA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73C-4BFA-A8BF-43702CC7CA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73C-4BFA-A8BF-43702CC7CA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73C-4BFA-A8BF-43702CC7CA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73C-4BFA-A8BF-43702CC7CA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73C-4BFA-A8BF-43702CC7CA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73C-4BFA-A8BF-43702CC7CA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73C-4BFA-A8BF-43702CC7CAFF}"/>
              </c:ext>
            </c:extLst>
          </c:dPt>
          <c:dLbls>
            <c:dLbl>
              <c:idx val="0"/>
              <c:layout>
                <c:manualLayout>
                  <c:x val="-7.2710742353779747E-3"/>
                  <c:y val="-0.118326118326118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73C-4BFA-A8BF-43702CC7CAFF}"/>
                </c:ext>
              </c:extLst>
            </c:dLbl>
            <c:dLbl>
              <c:idx val="1"/>
              <c:layout>
                <c:manualLayout>
                  <c:x val="0.11088388208951208"/>
                  <c:y val="4.32900432900431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73C-4BFA-A8BF-43702CC7CAFF}"/>
                </c:ext>
              </c:extLst>
            </c:dLbl>
            <c:dLbl>
              <c:idx val="2"/>
              <c:layout>
                <c:manualLayout>
                  <c:x val="0.17632355020791257"/>
                  <c:y val="2.30880230880229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73C-4BFA-A8BF-43702CC7CAFF}"/>
                </c:ext>
              </c:extLst>
            </c:dLbl>
            <c:dLbl>
              <c:idx val="3"/>
              <c:layout>
                <c:manualLayout>
                  <c:x val="4.1808676853422551E-2"/>
                  <c:y val="9.52380952380951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73C-4BFA-A8BF-43702CC7CAFF}"/>
                </c:ext>
              </c:extLst>
            </c:dLbl>
            <c:dLbl>
              <c:idx val="4"/>
              <c:layout>
                <c:manualLayout>
                  <c:x val="-0.13996817903102346"/>
                  <c:y val="7.50360750360750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73C-4BFA-A8BF-43702CC7CAFF}"/>
                </c:ext>
              </c:extLst>
            </c:dLbl>
            <c:dLbl>
              <c:idx val="5"/>
              <c:layout>
                <c:manualLayout>
                  <c:x val="-4.3626445412267054E-2"/>
                  <c:y val="1.73160173160173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73C-4BFA-A8BF-43702CC7CAFF}"/>
                </c:ext>
              </c:extLst>
            </c:dLbl>
            <c:dLbl>
              <c:idx val="6"/>
              <c:layout>
                <c:manualLayout>
                  <c:x val="-8.3313429836520213E-18"/>
                  <c:y val="3.46320346320345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73C-4BFA-A8BF-43702CC7CAFF}"/>
                </c:ext>
              </c:extLst>
            </c:dLbl>
            <c:dLbl>
              <c:idx val="7"/>
              <c:layout>
                <c:manualLayout>
                  <c:x val="-1.2724379911911221E-2"/>
                  <c:y val="2.59740259740258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73C-4BFA-A8BF-43702CC7CAFF}"/>
                </c:ext>
              </c:extLst>
            </c:dLbl>
            <c:dLbl>
              <c:idx val="8"/>
              <c:layout>
                <c:manualLayout>
                  <c:x val="-5.4533056765333807E-2"/>
                  <c:y val="-3.17460317460317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73C-4BFA-A8BF-43702CC7CAFF}"/>
                </c:ext>
              </c:extLst>
            </c:dLbl>
            <c:dLbl>
              <c:idx val="9"/>
              <c:layout>
                <c:manualLayout>
                  <c:x val="-1.7072129748186091E-2"/>
                  <c:y val="-6.63780663780663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73C-4BFA-A8BF-43702CC7C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'GF-REVENUES'!$A$13:$A$103</c:f>
              <c:strCache>
                <c:ptCount val="11"/>
                <c:pt idx="0">
                  <c:v>PROPERTY TAXES</c:v>
                </c:pt>
                <c:pt idx="1">
                  <c:v>SALES TAX</c:v>
                </c:pt>
                <c:pt idx="2">
                  <c:v>FRANCHISE TAXES</c:v>
                </c:pt>
                <c:pt idx="3">
                  <c:v>OTHER TAXES</c:v>
                </c:pt>
                <c:pt idx="4">
                  <c:v>LICENSES &amp; PERMITS</c:v>
                </c:pt>
                <c:pt idx="5">
                  <c:v>INTERGOVERNMENTAL</c:v>
                </c:pt>
                <c:pt idx="6">
                  <c:v>FINES &amp; FEES</c:v>
                </c:pt>
                <c:pt idx="7">
                  <c:v>LEASES &amp; RENTS</c:v>
                </c:pt>
                <c:pt idx="8">
                  <c:v>INTEREST</c:v>
                </c:pt>
                <c:pt idx="9">
                  <c:v>MISCELLANEOUS</c:v>
                </c:pt>
                <c:pt idx="10">
                  <c:v>TRANSFERS</c:v>
                </c:pt>
              </c:strCache>
            </c:strRef>
          </c:cat>
          <c:val>
            <c:numRef>
              <c:f>'GF-REVENUES'!$H$13:$H$103</c:f>
              <c:numCache>
                <c:formatCode>0.00%</c:formatCode>
                <c:ptCount val="11"/>
                <c:pt idx="0">
                  <c:v>0.3918264216358312</c:v>
                </c:pt>
                <c:pt idx="1">
                  <c:v>0.16483981423330601</c:v>
                </c:pt>
                <c:pt idx="2">
                  <c:v>2.43020801146357E-2</c:v>
                </c:pt>
                <c:pt idx="3">
                  <c:v>1.9521343042904087E-3</c:v>
                </c:pt>
                <c:pt idx="4">
                  <c:v>2.3385772175887141E-2</c:v>
                </c:pt>
                <c:pt idx="5">
                  <c:v>6.6856137900679555E-2</c:v>
                </c:pt>
                <c:pt idx="6">
                  <c:v>2.833383504512936E-2</c:v>
                </c:pt>
                <c:pt idx="7">
                  <c:v>1.7529369263015915E-4</c:v>
                </c:pt>
                <c:pt idx="8">
                  <c:v>8.7646846315079575E-4</c:v>
                </c:pt>
                <c:pt idx="9">
                  <c:v>5.9998250250231748E-3</c:v>
                </c:pt>
                <c:pt idx="10">
                  <c:v>0.2914522174094365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A73C-4BFA-A8BF-43702CC7CAF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</a:t>
            </a:r>
            <a:r>
              <a:rPr lang="en-US" dirty="0"/>
              <a:t>Sales Tax - 8.25%</a:t>
            </a:r>
          </a:p>
        </c:rich>
      </c:tx>
      <c:layout>
        <c:manualLayout>
          <c:xMode val="edge"/>
          <c:yMode val="edge"/>
          <c:x val="0.64182775491432154"/>
          <c:y val="0.90780141843971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25-4FB9-B4D9-D310981D62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25-4FB9-B4D9-D310981D62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25-4FB9-B4D9-D310981D62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25-4FB9-B4D9-D310981D62FF}"/>
              </c:ext>
            </c:extLst>
          </c:dPt>
          <c:dLbls>
            <c:dLbl>
              <c:idx val="0"/>
              <c:layout>
                <c:manualLayout>
                  <c:x val="-0.23818590959813363"/>
                  <c:y val="-0.167181170504187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25-4FB9-B4D9-D310981D62FF}"/>
                </c:ext>
              </c:extLst>
            </c:dLbl>
            <c:dLbl>
              <c:idx val="1"/>
              <c:layout>
                <c:manualLayout>
                  <c:x val="-6.8479355488418936E-2"/>
                  <c:y val="9.456264775413654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25-4FB9-B4D9-D310981D62FF}"/>
                </c:ext>
              </c:extLst>
            </c:dLbl>
            <c:dLbl>
              <c:idx val="2"/>
              <c:layout>
                <c:manualLayout>
                  <c:x val="-2.2155085599194362E-2"/>
                  <c:y val="3.15208825847123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25-4FB9-B4D9-D310981D62FF}"/>
                </c:ext>
              </c:extLst>
            </c:dLbl>
            <c:dLbl>
              <c:idx val="3"/>
              <c:layout>
                <c:manualLayout>
                  <c:x val="0.11681772406847936"/>
                  <c:y val="-2.52167060677698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D2631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25-4FB9-B4D9-D310981D6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Sheet1!$A$4:$A$7</c:f>
              <c:strCache>
                <c:ptCount val="4"/>
                <c:pt idx="0">
                  <c:v>State of Texas</c:v>
                </c:pt>
                <c:pt idx="1">
                  <c:v>City of Lockhart</c:v>
                </c:pt>
                <c:pt idx="2">
                  <c:v>Lockhart Economic Development</c:v>
                </c:pt>
                <c:pt idx="3">
                  <c:v>Caldwell County</c:v>
                </c:pt>
              </c:strCache>
            </c:strRef>
          </c:cat>
          <c:val>
            <c:numRef>
              <c:f>Sheet1!$B$4:$B$7</c:f>
              <c:numCache>
                <c:formatCode>0.00%</c:formatCode>
                <c:ptCount val="4"/>
                <c:pt idx="0">
                  <c:v>6.25E-2</c:v>
                </c:pt>
                <c:pt idx="1">
                  <c:v>0.01</c:v>
                </c:pt>
                <c:pt idx="2">
                  <c:v>5.0000000000000001E-3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25-4FB9-B4D9-D310981D62F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33241573552479"/>
          <c:y val="0.39829383886255926"/>
          <c:w val="0.68502953650691067"/>
          <c:h val="0.52587578211491326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'GF-SUMMARY'!$C$11:$C$32</c:f>
            </c:numRef>
          </c:val>
          <c:extLst>
            <c:ext xmlns:c16="http://schemas.microsoft.com/office/drawing/2014/chart" uri="{C3380CC4-5D6E-409C-BE32-E72D297353CC}">
              <c16:uniqueId val="{00000000-2056-4B66-9FFB-2FDB5907286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'GF-SUMMARY'!$D$11:$D$32</c:f>
            </c:numRef>
          </c:val>
          <c:extLst>
            <c:ext xmlns:c16="http://schemas.microsoft.com/office/drawing/2014/chart" uri="{C3380CC4-5D6E-409C-BE32-E72D297353CC}">
              <c16:uniqueId val="{00000001-2056-4B66-9FFB-2FDB5907286D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'GF-SUMMARY'!$E$11:$E$32</c:f>
            </c:numRef>
          </c:val>
          <c:extLst>
            <c:ext xmlns:c16="http://schemas.microsoft.com/office/drawing/2014/chart" uri="{C3380CC4-5D6E-409C-BE32-E72D297353CC}">
              <c16:uniqueId val="{00000002-2056-4B66-9FFB-2FDB5907286D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'GF-SUMMARY'!$F$11:$F$32</c:f>
            </c:numRef>
          </c:val>
          <c:extLst>
            <c:ext xmlns:c16="http://schemas.microsoft.com/office/drawing/2014/chart" uri="{C3380CC4-5D6E-409C-BE32-E72D297353CC}">
              <c16:uniqueId val="{00000003-2056-4B66-9FFB-2FDB5907286D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'GF-SUMMARY'!$G$11:$G$32</c:f>
            </c:numRef>
          </c:val>
          <c:extLst>
            <c:ext xmlns:c16="http://schemas.microsoft.com/office/drawing/2014/chart" uri="{C3380CC4-5D6E-409C-BE32-E72D297353CC}">
              <c16:uniqueId val="{00000004-2056-4B66-9FFB-2FDB5907286D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'GF-SUMMARY'!$H$11:$H$32</c:f>
            </c:numRef>
          </c:val>
          <c:extLst>
            <c:ext xmlns:c16="http://schemas.microsoft.com/office/drawing/2014/chart" uri="{C3380CC4-5D6E-409C-BE32-E72D297353CC}">
              <c16:uniqueId val="{00000005-2056-4B66-9FFB-2FDB5907286D}"/>
            </c:ext>
          </c:extLst>
        </c:ser>
        <c:ser>
          <c:idx val="6"/>
          <c:order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056-4B66-9FFB-2FDB590728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056-4B66-9FFB-2FDB590728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056-4B66-9FFB-2FDB590728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056-4B66-9FFB-2FDB590728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056-4B66-9FFB-2FDB590728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056-4B66-9FFB-2FDB590728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2056-4B66-9FFB-2FDB590728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2056-4B66-9FFB-2FDB5907286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2056-4B66-9FFB-2FDB5907286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2056-4B66-9FFB-2FDB5907286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2056-4B66-9FFB-2FDB5907286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2056-4B66-9FFB-2FDB5907286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2056-4B66-9FFB-2FDB5907286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2056-4B66-9FFB-2FDB5907286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2056-4B66-9FFB-2FDB5907286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2056-4B66-9FFB-2FDB5907286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2056-4B66-9FFB-2FDB5907286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9-2056-4B66-9FFB-2FDB5907286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B-2056-4B66-9FFB-2FDB5907286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D-2056-4B66-9FFB-2FDB5907286D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F-2056-4B66-9FFB-2FDB5907286D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31-2056-4B66-9FFB-2FDB5907286D}"/>
              </c:ext>
            </c:extLst>
          </c:dPt>
          <c:dLbls>
            <c:dLbl>
              <c:idx val="0"/>
              <c:layout>
                <c:manualLayout>
                  <c:x val="-3.1978756297968217E-2"/>
                  <c:y val="-0.20630990163886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56-4B66-9FFB-2FDB5907286D}"/>
                </c:ext>
              </c:extLst>
            </c:dLbl>
            <c:dLbl>
              <c:idx val="1"/>
              <c:layout>
                <c:manualLayout>
                  <c:x val="-1.7833434328211557E-2"/>
                  <c:y val="-0.1348078352130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56-4B66-9FFB-2FDB5907286D}"/>
                </c:ext>
              </c:extLst>
            </c:dLbl>
            <c:dLbl>
              <c:idx val="2"/>
              <c:layout>
                <c:manualLayout>
                  <c:x val="4.0089885372579702E-2"/>
                  <c:y val="-0.16767253465701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56-4B66-9FFB-2FDB5907286D}"/>
                </c:ext>
              </c:extLst>
            </c:dLbl>
            <c:dLbl>
              <c:idx val="3"/>
              <c:layout>
                <c:manualLayout>
                  <c:x val="0.17349183638045396"/>
                  <c:y val="-0.168758904177602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1B876B-2CB9-4C07-B2E2-92F9AF028B55}" type="CATEGORYNAME">
                      <a:rPr lang="en-US" sz="12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C6A50FDA-183A-49D0-B09A-89CDF58A7182}" type="VALUE">
                      <a:rPr lang="en-US" baseline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8983618192577"/>
                      <c:h val="4.72457559913995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056-4B66-9FFB-2FDB5907286D}"/>
                </c:ext>
              </c:extLst>
            </c:dLbl>
            <c:dLbl>
              <c:idx val="4"/>
              <c:layout>
                <c:manualLayout>
                  <c:x val="0.15627426524949034"/>
                  <c:y val="-0.13841238464438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56-4B66-9FFB-2FDB5907286D}"/>
                </c:ext>
              </c:extLst>
            </c:dLbl>
            <c:dLbl>
              <c:idx val="5"/>
              <c:layout>
                <c:manualLayout>
                  <c:x val="0.14623892990063012"/>
                  <c:y val="-0.11264242597290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56-4B66-9FFB-2FDB5907286D}"/>
                </c:ext>
              </c:extLst>
            </c:dLbl>
            <c:dLbl>
              <c:idx val="6"/>
              <c:layout>
                <c:manualLayout>
                  <c:x val="0.11030287347030374"/>
                  <c:y val="-6.1710466108054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56-4B66-9FFB-2FDB5907286D}"/>
                </c:ext>
              </c:extLst>
            </c:dLbl>
            <c:dLbl>
              <c:idx val="7"/>
              <c:layout>
                <c:manualLayout>
                  <c:x val="0.11491150725978087"/>
                  <c:y val="-1.3149350055092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4604055863314"/>
                      <c:h val="4.48421353188591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056-4B66-9FFB-2FDB5907286D}"/>
                </c:ext>
              </c:extLst>
            </c:dLbl>
            <c:dLbl>
              <c:idx val="8"/>
              <c:layout>
                <c:manualLayout>
                  <c:x val="8.5344046587951125E-2"/>
                  <c:y val="1.100780812440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56-4B66-9FFB-2FDB5907286D}"/>
                </c:ext>
              </c:extLst>
            </c:dLbl>
            <c:dLbl>
              <c:idx val="9"/>
              <c:layout>
                <c:manualLayout>
                  <c:x val="9.9528480244704925E-2"/>
                  <c:y val="2.9718314499390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56-4B66-9FFB-2FDB5907286D}"/>
                </c:ext>
              </c:extLst>
            </c:dLbl>
            <c:dLbl>
              <c:idx val="10"/>
              <c:layout>
                <c:manualLayout>
                  <c:x val="7.2580629098015756E-2"/>
                  <c:y val="6.2829740424706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56-4B66-9FFB-2FDB5907286D}"/>
                </c:ext>
              </c:extLst>
            </c:dLbl>
            <c:dLbl>
              <c:idx val="11"/>
              <c:layout>
                <c:manualLayout>
                  <c:x val="1.4214975296129412E-2"/>
                  <c:y val="4.17484634504367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056-4B66-9FFB-2FDB5907286D}"/>
                </c:ext>
              </c:extLst>
            </c:dLbl>
            <c:dLbl>
              <c:idx val="12"/>
              <c:layout>
                <c:manualLayout>
                  <c:x val="5.4968394382861357E-2"/>
                  <c:y val="5.91105400527861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056-4B66-9FFB-2FDB5907286D}"/>
                </c:ext>
              </c:extLst>
            </c:dLbl>
            <c:dLbl>
              <c:idx val="13"/>
              <c:layout>
                <c:manualLayout>
                  <c:x val="-5.2287586824939711E-2"/>
                  <c:y val="2.7382833070036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056-4B66-9FFB-2FDB5907286D}"/>
                </c:ext>
              </c:extLst>
            </c:dLbl>
            <c:dLbl>
              <c:idx val="14"/>
              <c:layout>
                <c:manualLayout>
                  <c:x val="-5.4777471911841624E-2"/>
                  <c:y val="5.4765666140073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056-4B66-9FFB-2FDB5907286D}"/>
                </c:ext>
              </c:extLst>
            </c:dLbl>
            <c:dLbl>
              <c:idx val="15"/>
              <c:layout>
                <c:manualLayout>
                  <c:x val="-5.9757242085645382E-2"/>
                  <c:y val="4.42338072669826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056-4B66-9FFB-2FDB5907286D}"/>
                </c:ext>
              </c:extLst>
            </c:dLbl>
            <c:dLbl>
              <c:idx val="16"/>
              <c:layout>
                <c:manualLayout>
                  <c:x val="-6.3594691527374736E-2"/>
                  <c:y val="3.3340581381302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8055230270072"/>
                      <c:h val="6.9139934913993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2056-4B66-9FFB-2FDB5907286D}"/>
                </c:ext>
              </c:extLst>
            </c:dLbl>
            <c:dLbl>
              <c:idx val="17"/>
              <c:layout>
                <c:manualLayout>
                  <c:x val="-5.4507949806303128E-2"/>
                  <c:y val="-3.966658979343745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056-4B66-9FFB-2FDB5907286D}"/>
                </c:ext>
              </c:extLst>
            </c:dLbl>
            <c:dLbl>
              <c:idx val="18"/>
              <c:layout>
                <c:manualLayout>
                  <c:x val="-1.5587178807162927E-2"/>
                  <c:y val="-2.3170089520800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39917954628185"/>
                      <c:h val="6.9139934913993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B-2056-4B66-9FFB-2FDB5907286D}"/>
                </c:ext>
              </c:extLst>
            </c:dLbl>
            <c:dLbl>
              <c:idx val="19"/>
              <c:layout>
                <c:manualLayout>
                  <c:x val="-5.1106934169638546E-2"/>
                  <c:y val="-6.62846432898816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7728881026868"/>
                      <c:h val="6.9139934913993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D-2056-4B66-9FFB-2FDB5907286D}"/>
                </c:ext>
              </c:extLst>
            </c:dLbl>
            <c:dLbl>
              <c:idx val="20"/>
              <c:layout>
                <c:manualLayout>
                  <c:x val="-2.3653908325567963E-2"/>
                  <c:y val="-0.12006319115323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056-4B66-9FFB-2FDB5907286D}"/>
                </c:ext>
              </c:extLst>
            </c:dLbl>
            <c:dLbl>
              <c:idx val="21"/>
              <c:layout>
                <c:manualLayout>
                  <c:x val="4.8341259653810774E-2"/>
                  <c:y val="-0.143629807780303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056-4B66-9FFB-2FDB59072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'GF-SUMMARY'!$B$11:$B$32</c:f>
              <c:strCache>
                <c:ptCount val="22"/>
                <c:pt idx="0">
                  <c:v>MAYOR/COUNCIL</c:v>
                </c:pt>
                <c:pt idx="1">
                  <c:v>TAX</c:v>
                </c:pt>
                <c:pt idx="2">
                  <c:v>CITY HALL ADMINISTRATION</c:v>
                </c:pt>
                <c:pt idx="3">
                  <c:v>ECONOMIC DEVELOPMENT</c:v>
                </c:pt>
                <c:pt idx="4">
                  <c:v>FINANCE</c:v>
                </c:pt>
                <c:pt idx="5">
                  <c:v>INFORMATION SVCS</c:v>
                </c:pt>
                <c:pt idx="6">
                  <c:v>CIVIL SERVICE</c:v>
                </c:pt>
                <c:pt idx="7">
                  <c:v>BUILDINGS &amp; FACILITIES</c:v>
                </c:pt>
                <c:pt idx="8">
                  <c:v>ANIMAL WELFARE</c:v>
                </c:pt>
                <c:pt idx="9">
                  <c:v>MUNICIPAL COURT</c:v>
                </c:pt>
                <c:pt idx="10">
                  <c:v>COMMUNICATIONS</c:v>
                </c:pt>
                <c:pt idx="11">
                  <c:v>POLICE</c:v>
                </c:pt>
                <c:pt idx="12">
                  <c:v>FIRE</c:v>
                </c:pt>
                <c:pt idx="13">
                  <c:v>STREETS &amp; DRAINAGE</c:v>
                </c:pt>
                <c:pt idx="14">
                  <c:v>LIBRARY</c:v>
                </c:pt>
                <c:pt idx="15">
                  <c:v>PARKS &amp; RECREATION</c:v>
                </c:pt>
                <c:pt idx="16">
                  <c:v>PLANNING &amp; DEVELOPMENT</c:v>
                </c:pt>
                <c:pt idx="17">
                  <c:v>BUILDING INSPECTION</c:v>
                </c:pt>
                <c:pt idx="18">
                  <c:v>PUBLIC WORKS ADMINISTRATION</c:v>
                </c:pt>
                <c:pt idx="19">
                  <c:v>GARAGE MAINTENANCE</c:v>
                </c:pt>
                <c:pt idx="20">
                  <c:v>CEMETERY</c:v>
                </c:pt>
                <c:pt idx="21">
                  <c:v>NON-DEPARTMENTAL</c:v>
                </c:pt>
              </c:strCache>
            </c:strRef>
          </c:cat>
          <c:val>
            <c:numRef>
              <c:f>'GF-SUMMARY'!$I$11:$I$32</c:f>
              <c:numCache>
                <c:formatCode>0.0%</c:formatCode>
                <c:ptCount val="22"/>
                <c:pt idx="0">
                  <c:v>2.8197903963220174E-2</c:v>
                </c:pt>
                <c:pt idx="1">
                  <c:v>1.2658452905187854E-2</c:v>
                </c:pt>
                <c:pt idx="2">
                  <c:v>4.173042308536206E-2</c:v>
                </c:pt>
                <c:pt idx="3">
                  <c:v>2.636629553468009E-3</c:v>
                </c:pt>
                <c:pt idx="4">
                  <c:v>2.4683460941845217E-2</c:v>
                </c:pt>
                <c:pt idx="5">
                  <c:v>1.0922837884037412E-2</c:v>
                </c:pt>
                <c:pt idx="6">
                  <c:v>3.055046000295953E-3</c:v>
                </c:pt>
                <c:pt idx="7">
                  <c:v>1.4319282364767293E-3</c:v>
                </c:pt>
                <c:pt idx="8">
                  <c:v>3.2932754864091196E-2</c:v>
                </c:pt>
                <c:pt idx="9">
                  <c:v>2.1970212065701586E-2</c:v>
                </c:pt>
                <c:pt idx="10">
                  <c:v>5.3109229654500274E-2</c:v>
                </c:pt>
                <c:pt idx="11">
                  <c:v>0.26183525362670107</c:v>
                </c:pt>
                <c:pt idx="12">
                  <c:v>0.12950363754420161</c:v>
                </c:pt>
                <c:pt idx="13">
                  <c:v>0.10406681970333254</c:v>
                </c:pt>
                <c:pt idx="14">
                  <c:v>4.5754890880052253E-2</c:v>
                </c:pt>
                <c:pt idx="15">
                  <c:v>4.8215160452502077E-2</c:v>
                </c:pt>
                <c:pt idx="16">
                  <c:v>4.0018009128622238E-2</c:v>
                </c:pt>
                <c:pt idx="17">
                  <c:v>3.845397036386923E-2</c:v>
                </c:pt>
                <c:pt idx="18">
                  <c:v>1.1197025033549855E-2</c:v>
                </c:pt>
                <c:pt idx="19">
                  <c:v>2.241653357281722E-2</c:v>
                </c:pt>
                <c:pt idx="20">
                  <c:v>6.1789776351306534E-3</c:v>
                </c:pt>
                <c:pt idx="21">
                  <c:v>5.9030842905034776E-2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056-4B66-9FFB-2FDB590728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GENERAL FUND PERSONNEL</a:t>
            </a:r>
          </a:p>
          <a:p>
            <a:pPr>
              <a:defRPr/>
            </a:pPr>
            <a:r>
              <a:rPr lang="en-US" sz="2400" dirty="0"/>
              <a:t>2021-2022</a:t>
            </a:r>
            <a:r>
              <a:rPr lang="en-US" sz="2400" baseline="0" dirty="0"/>
              <a:t> - $8,938,492</a:t>
            </a:r>
            <a:endParaRPr lang="en-US" sz="2400" dirty="0"/>
          </a:p>
        </c:rich>
      </c:tx>
      <c:layout>
        <c:manualLayout>
          <c:xMode val="edge"/>
          <c:yMode val="edge"/>
          <c:x val="0.53681032051481947"/>
          <c:y val="1.541561936043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67603910222621"/>
          <c:y val="0.22842484852096423"/>
          <c:w val="0.78500893688540763"/>
          <c:h val="0.732306973151472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9D9-4AF2-9E5C-D3E292E35D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9D9-4AF2-9E5C-D3E292E35D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D9-4AF2-9E5C-D3E292E35D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9D9-4AF2-9E5C-D3E292E35D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9D9-4AF2-9E5C-D3E292E35D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9D9-4AF2-9E5C-D3E292E35D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9D9-4AF2-9E5C-D3E292E35D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9D9-4AF2-9E5C-D3E292E35D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9D9-4AF2-9E5C-D3E292E35D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9D9-4AF2-9E5C-D3E292E35D47}"/>
              </c:ext>
            </c:extLst>
          </c:dPt>
          <c:dLbls>
            <c:dLbl>
              <c:idx val="0"/>
              <c:layout>
                <c:manualLayout>
                  <c:x val="-6.6337881252767378E-2"/>
                  <c:y val="-9.6191018080603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D9-4AF2-9E5C-D3E292E35D4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EFD42D-E8FA-4DEF-ABB2-FB097AC430B6}" type="CATEGORYNAM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fld id="{D3D9D385-55CB-4DCE-B267-D3EA90250E71}" type="PERCENTAGE">
                      <a:rPr lang="en-US" baseline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D9-4AF2-9E5C-D3E292E35D4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6912AA-72DD-4990-AF81-8ED1A3D9C548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&amp; Streets
</a:t>
                    </a:r>
                    <a:fld id="{47C40C77-2A29-4255-9EED-B2B4C5B56913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D9-4AF2-9E5C-D3E292E35D47}"/>
                </c:ext>
              </c:extLst>
            </c:dLbl>
            <c:dLbl>
              <c:idx val="3"/>
              <c:layout>
                <c:manualLayout>
                  <c:x val="-3.7002289607416094E-3"/>
                  <c:y val="-0.106194690265486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77890841813134"/>
                      <c:h val="0.1423992133726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9D9-4AF2-9E5C-D3E292E35D4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9D9-4AF2-9E5C-D3E292E35D47}"/>
                </c:ext>
              </c:extLst>
            </c:dLbl>
            <c:dLbl>
              <c:idx val="5"/>
              <c:layout>
                <c:manualLayout>
                  <c:x val="6.1671292013567571E-3"/>
                  <c:y val="-1.2158054711246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3337A0-B5C4-42BD-9B9D-580775B3117B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
</a:t>
                    </a:r>
                    <a:fld id="{408FEAF3-E357-47BC-A1A1-F8B90213A32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9D9-4AF2-9E5C-D3E292E35D47}"/>
                </c:ext>
              </c:extLst>
            </c:dLbl>
            <c:dLbl>
              <c:idx val="6"/>
              <c:layout>
                <c:manualLayout>
                  <c:x val="2.7135368485969782E-2"/>
                  <c:y val="-1.7699115044247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D9-4AF2-9E5C-D3E292E35D47}"/>
                </c:ext>
              </c:extLst>
            </c:dLbl>
            <c:dLbl>
              <c:idx val="7"/>
              <c:layout>
                <c:manualLayout>
                  <c:x val="2.7135368485969782E-2"/>
                  <c:y val="-1.9665683382497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D9-4AF2-9E5C-D3E292E35D47}"/>
                </c:ext>
              </c:extLst>
            </c:dLbl>
            <c:dLbl>
              <c:idx val="8"/>
              <c:layout>
                <c:manualLayout>
                  <c:x val="4.3169904409497376E-2"/>
                  <c:y val="-1.5732546705998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D9-4AF2-9E5C-D3E292E35D47}"/>
                </c:ext>
              </c:extLst>
            </c:dLbl>
            <c:dLbl>
              <c:idx val="9"/>
              <c:layout>
                <c:manualLayout>
                  <c:x val="6.2904717853839082E-2"/>
                  <c:y val="-1.376597836774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9D9-4AF2-9E5C-D3E292E35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Sheet1!$B$2:$B$11</c:f>
              <c:strCache>
                <c:ptCount val="10"/>
                <c:pt idx="0">
                  <c:v>Police Services</c:v>
                </c:pt>
                <c:pt idx="1">
                  <c:v>Emergency &amp; Fire Response</c:v>
                </c:pt>
                <c:pt idx="2">
                  <c:v>Public Works</c:v>
                </c:pt>
                <c:pt idx="3">
                  <c:v>Legislative, Administration &amp; Finance</c:v>
                </c:pt>
                <c:pt idx="4">
                  <c:v>Animal Welfare</c:v>
                </c:pt>
                <c:pt idx="5">
                  <c:v>Code Enforcement</c:v>
                </c:pt>
                <c:pt idx="6">
                  <c:v>Library Services</c:v>
                </c:pt>
                <c:pt idx="7">
                  <c:v>Municipal Court</c:v>
                </c:pt>
                <c:pt idx="8">
                  <c:v>Parks &amp; Recreation</c:v>
                </c:pt>
                <c:pt idx="9">
                  <c:v>Planning &amp; Development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0.40187815526580761</c:v>
                </c:pt>
                <c:pt idx="1">
                  <c:v>0.16038374747080192</c:v>
                </c:pt>
                <c:pt idx="2">
                  <c:v>0.10921764336140918</c:v>
                </c:pt>
                <c:pt idx="3">
                  <c:v>7.7877387788892471E-2</c:v>
                </c:pt>
                <c:pt idx="4">
                  <c:v>3.5300107471554515E-2</c:v>
                </c:pt>
                <c:pt idx="5">
                  <c:v>3.8628807626818744E-2</c:v>
                </c:pt>
                <c:pt idx="6">
                  <c:v>4.7074208325366948E-2</c:v>
                </c:pt>
                <c:pt idx="7">
                  <c:v>2.6548144135589691E-2</c:v>
                </c:pt>
                <c:pt idx="8">
                  <c:v>5.4718670475809777E-2</c:v>
                </c:pt>
                <c:pt idx="9">
                  <c:v>4.8373128077949155E-2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D9-4AF2-9E5C-D3E292E35D4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Approved Capital Budget </a:t>
            </a:r>
          </a:p>
          <a:p>
            <a:pPr>
              <a:defRPr/>
            </a:pPr>
            <a:r>
              <a:rPr lang="en-US" sz="2400"/>
              <a:t>2019-2020</a:t>
            </a:r>
          </a:p>
        </c:rich>
      </c:tx>
      <c:layout>
        <c:manualLayout>
          <c:xMode val="edge"/>
          <c:yMode val="edge"/>
          <c:x val="0.23317291778581062"/>
          <c:y val="0.47571189279731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87238999339641"/>
          <c:y val="7.0776391519648513E-2"/>
          <c:w val="0.59164972194567633"/>
          <c:h val="0.9209974796887963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74522429792722"/>
          <c:y val="0.12479035597937191"/>
          <c:w val="0.242158075094286"/>
          <c:h val="0.86627608734837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Capital Budget</a:t>
            </a:r>
          </a:p>
          <a:p>
            <a:pPr>
              <a:defRPr/>
            </a:pPr>
            <a:r>
              <a:rPr lang="en-US" sz="2400"/>
              <a:t>General</a:t>
            </a:r>
            <a:r>
              <a:rPr lang="en-US" sz="2400" baseline="0"/>
              <a:t> Fund</a:t>
            </a:r>
            <a:r>
              <a:rPr lang="en-US" sz="2400"/>
              <a:t> </a:t>
            </a:r>
          </a:p>
          <a:p>
            <a:pPr>
              <a:defRPr/>
            </a:pPr>
            <a:r>
              <a:rPr lang="en-US" sz="2400"/>
              <a:t>2021-22</a:t>
            </a:r>
          </a:p>
        </c:rich>
      </c:tx>
      <c:layout>
        <c:manualLayout>
          <c:xMode val="edge"/>
          <c:yMode val="edge"/>
          <c:x val="0.31981550611753778"/>
          <c:y val="0.43846801272745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87238999339641"/>
          <c:y val="7.0776391519648513E-2"/>
          <c:w val="0.59164972194567633"/>
          <c:h val="0.920997479688796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45-49FD-AF4E-A63ACCCF2D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45-49FD-AF4E-A63ACCCF2D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45-49FD-AF4E-A63ACCCF2D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945-49FD-AF4E-A63ACCCF2D49}"/>
              </c:ext>
            </c:extLst>
          </c:dPt>
          <c:dLbls>
            <c:dLbl>
              <c:idx val="0"/>
              <c:layout>
                <c:manualLayout>
                  <c:x val="-0.10910548160291574"/>
                  <c:y val="-0.10334071369570424"/>
                </c:manualLayout>
              </c:layout>
              <c:tx>
                <c:rich>
                  <a:bodyPr/>
                  <a:lstStyle/>
                  <a:p>
                    <a:fld id="{8C40B3D6-CC2D-4BE4-80A1-A220847B9CE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45-49FD-AF4E-A63ACCCF2D49}"/>
                </c:ext>
              </c:extLst>
            </c:dLbl>
            <c:dLbl>
              <c:idx val="1"/>
              <c:layout>
                <c:manualLayout>
                  <c:x val="8.0224681994664496E-2"/>
                  <c:y val="-0.10989154288674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8E2E29-EF8B-4E8A-85EB-B5EFDD1EA410}" type="VALUE">
                      <a:rPr lang="en-US" sz="1600" baseline="0">
                        <a:solidFill>
                          <a:schemeClr val="accent2"/>
                        </a:solidFill>
                      </a:rPr>
                      <a:pPr>
                        <a:defRPr sz="1600"/>
                      </a:pPr>
                      <a:t>[VALUE]</a:t>
                    </a:fld>
                    <a:endParaRPr lang="en-US"/>
                  </a:p>
                </c:rich>
              </c:tx>
              <c:spPr>
                <a:xfrm>
                  <a:off x="4323408" y="125054"/>
                  <a:ext cx="856131" cy="294158"/>
                </a:xfrm>
                <a:solidFill>
                  <a:sysClr val="window" lastClr="FFFFFF">
                    <a:alpha val="75000"/>
                  </a:sysClr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9489"/>
                        <a:gd name="adj2" fmla="val 16047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816198955033278"/>
                      <c:h val="5.75097710776102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45-49FD-AF4E-A63ACCCF2D49}"/>
                </c:ext>
              </c:extLst>
            </c:dLbl>
            <c:dLbl>
              <c:idx val="2"/>
              <c:layout>
                <c:manualLayout>
                  <c:x val="0.23168225593144193"/>
                  <c:y val="-9.8007106653567794E-2"/>
                </c:manualLayout>
              </c:layout>
              <c:tx>
                <c:rich>
                  <a:bodyPr/>
                  <a:lstStyle/>
                  <a:p>
                    <a:fld id="{36D13803-61E1-47C3-9EE9-462C8B6EA812}" type="VALUE">
                      <a:rPr lang="en-US" baseline="0">
                        <a:solidFill>
                          <a:schemeClr val="accent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45-49FD-AF4E-A63ACCCF2D49}"/>
                </c:ext>
              </c:extLst>
            </c:dLbl>
            <c:dLbl>
              <c:idx val="3"/>
              <c:layout>
                <c:manualLayout>
                  <c:x val="-0.24067385647701992"/>
                  <c:y val="1.489757914338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45-49FD-AF4E-A63ACCCF2D4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Sheet1!$A$1:$A$4</c:f>
              <c:strCache>
                <c:ptCount val="4"/>
                <c:pt idx="0">
                  <c:v>ANIMAL CONTROL</c:v>
                </c:pt>
                <c:pt idx="1">
                  <c:v>FIRE DEPARTMENT</c:v>
                </c:pt>
                <c:pt idx="2">
                  <c:v>GARAGE MAINTENANCE</c:v>
                </c:pt>
                <c:pt idx="3">
                  <c:v>STREETS &amp; ROW</c:v>
                </c:pt>
              </c:strCache>
            </c:strRef>
          </c:cat>
          <c:val>
            <c:numRef>
              <c:f>Sheet1!$B$1:$B$4</c:f>
              <c:numCache>
                <c:formatCode>"$"#,##0</c:formatCode>
                <c:ptCount val="4"/>
                <c:pt idx="0">
                  <c:v>15000</c:v>
                </c:pt>
                <c:pt idx="1">
                  <c:v>20800</c:v>
                </c:pt>
                <c:pt idx="2">
                  <c:v>8500</c:v>
                </c:pt>
                <c:pt idx="3">
                  <c:v>440000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45-49FD-AF4E-A63ACCCF2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en-US"/>
          </a:p>
        </c:txPr>
      </c:legendEntry>
      <c:layout>
        <c:manualLayout>
          <c:xMode val="edge"/>
          <c:yMode val="edge"/>
          <c:x val="0.74153623954490022"/>
          <c:y val="0.41777601822118604"/>
          <c:w val="0.242158075094286"/>
          <c:h val="0.55590981294935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FCBA4-0E6F-4C3F-AFBA-E157C70570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AB5A5-E5D4-479F-B717-073FBF58752E}">
      <dgm:prSet/>
      <dgm:spPr/>
      <dgm:t>
        <a:bodyPr/>
        <a:lstStyle/>
        <a:p>
          <a:r>
            <a:rPr lang="en-US" dirty="0"/>
            <a:t>The purpose of the budget is to plan necessary operating and capital expenditures for the next fiscal year (Oct. 1, 2021 – Sept. 30, 2022).</a:t>
          </a:r>
        </a:p>
      </dgm:t>
    </dgm:pt>
    <dgm:pt modelId="{DD217E43-8CA5-4C34-95FE-CD0CF96625FA}" type="parTrans" cxnId="{A76E45B1-FE23-4852-9F25-BF784562B350}">
      <dgm:prSet/>
      <dgm:spPr/>
      <dgm:t>
        <a:bodyPr/>
        <a:lstStyle/>
        <a:p>
          <a:endParaRPr lang="en-US"/>
        </a:p>
      </dgm:t>
    </dgm:pt>
    <dgm:pt modelId="{F80B7EA8-2E30-4EDD-9EBA-A14D3FE5DEE4}" type="sibTrans" cxnId="{A76E45B1-FE23-4852-9F25-BF784562B350}">
      <dgm:prSet/>
      <dgm:spPr/>
      <dgm:t>
        <a:bodyPr/>
        <a:lstStyle/>
        <a:p>
          <a:endParaRPr lang="en-US"/>
        </a:p>
      </dgm:t>
    </dgm:pt>
    <dgm:pt modelId="{082FEC0F-9905-438D-A2B1-983DC719D69E}">
      <dgm:prSet/>
      <dgm:spPr/>
      <dgm:t>
        <a:bodyPr/>
        <a:lstStyle/>
        <a:p>
          <a:r>
            <a:rPr lang="en-US" dirty="0"/>
            <a:t>The budget supports a multitude of services that are delivered by 14 departments. The total expenditure amount to provide these services is $38,631,606.</a:t>
          </a:r>
        </a:p>
      </dgm:t>
    </dgm:pt>
    <dgm:pt modelId="{23DFE688-27A5-4781-9B33-29D893C25330}" type="parTrans" cxnId="{7DEEF8C1-91B4-4EEF-8AA4-5B91507D6714}">
      <dgm:prSet/>
      <dgm:spPr/>
      <dgm:t>
        <a:bodyPr/>
        <a:lstStyle/>
        <a:p>
          <a:endParaRPr lang="en-US"/>
        </a:p>
      </dgm:t>
    </dgm:pt>
    <dgm:pt modelId="{3F498E1E-CD31-4624-915A-3C5167A61D88}" type="sibTrans" cxnId="{7DEEF8C1-91B4-4EEF-8AA4-5B91507D6714}">
      <dgm:prSet/>
      <dgm:spPr/>
      <dgm:t>
        <a:bodyPr/>
        <a:lstStyle/>
        <a:p>
          <a:endParaRPr lang="en-US"/>
        </a:p>
      </dgm:t>
    </dgm:pt>
    <dgm:pt modelId="{07FE8D16-4A83-4028-AD2C-9D379CE57BE8}">
      <dgm:prSet/>
      <dgm:spPr/>
      <dgm:t>
        <a:bodyPr/>
        <a:lstStyle/>
        <a:p>
          <a:r>
            <a:rPr lang="en-US"/>
            <a:t>The budget is guided by: </a:t>
          </a:r>
        </a:p>
      </dgm:t>
    </dgm:pt>
    <dgm:pt modelId="{789DB799-CE13-465E-BBC4-489037AEC5D9}" type="parTrans" cxnId="{53FD24BC-F3B7-4405-A581-DBD844ED8B4E}">
      <dgm:prSet/>
      <dgm:spPr/>
      <dgm:t>
        <a:bodyPr/>
        <a:lstStyle/>
        <a:p>
          <a:endParaRPr lang="en-US"/>
        </a:p>
      </dgm:t>
    </dgm:pt>
    <dgm:pt modelId="{38051439-95FE-4962-98AD-C34EB21C3739}" type="sibTrans" cxnId="{53FD24BC-F3B7-4405-A581-DBD844ED8B4E}">
      <dgm:prSet/>
      <dgm:spPr/>
      <dgm:t>
        <a:bodyPr/>
        <a:lstStyle/>
        <a:p>
          <a:endParaRPr lang="en-US"/>
        </a:p>
      </dgm:t>
    </dgm:pt>
    <dgm:pt modelId="{B203E474-7A1A-467C-B563-0F91B40D344E}">
      <dgm:prSet/>
      <dgm:spPr/>
      <dgm:t>
        <a:bodyPr/>
        <a:lstStyle/>
        <a:p>
          <a:r>
            <a:rPr lang="en-US"/>
            <a:t>• City Council’s Vision, Strategic Goals, and Community Values </a:t>
          </a:r>
        </a:p>
      </dgm:t>
    </dgm:pt>
    <dgm:pt modelId="{C924BC0D-62F6-408F-9D18-8B60A90E6471}" type="parTrans" cxnId="{2CD95F1C-1F92-4A41-87AC-152358EF42BC}">
      <dgm:prSet/>
      <dgm:spPr/>
      <dgm:t>
        <a:bodyPr/>
        <a:lstStyle/>
        <a:p>
          <a:endParaRPr lang="en-US"/>
        </a:p>
      </dgm:t>
    </dgm:pt>
    <dgm:pt modelId="{4F4E8117-E984-4849-A0C2-263000CD104E}" type="sibTrans" cxnId="{2CD95F1C-1F92-4A41-87AC-152358EF42BC}">
      <dgm:prSet/>
      <dgm:spPr/>
      <dgm:t>
        <a:bodyPr/>
        <a:lstStyle/>
        <a:p>
          <a:endParaRPr lang="en-US"/>
        </a:p>
      </dgm:t>
    </dgm:pt>
    <dgm:pt modelId="{5ECED826-F42A-489D-9AEE-D704D9EE568F}">
      <dgm:prSet/>
      <dgm:spPr/>
      <dgm:t>
        <a:bodyPr/>
        <a:lstStyle/>
        <a:p>
          <a:r>
            <a:rPr lang="en-US"/>
            <a:t>• The City’s Principles of Sound Financial Management </a:t>
          </a:r>
        </a:p>
      </dgm:t>
    </dgm:pt>
    <dgm:pt modelId="{E780CDD0-5E93-4EA0-8CDD-59C924FBBED0}" type="parTrans" cxnId="{E5FDF7E0-6FDC-48A9-9395-6E7DE258ED92}">
      <dgm:prSet/>
      <dgm:spPr/>
      <dgm:t>
        <a:bodyPr/>
        <a:lstStyle/>
        <a:p>
          <a:endParaRPr lang="en-US"/>
        </a:p>
      </dgm:t>
    </dgm:pt>
    <dgm:pt modelId="{78B3F201-3DBB-4B51-B43D-C04AAF62961F}" type="sibTrans" cxnId="{E5FDF7E0-6FDC-48A9-9395-6E7DE258ED92}">
      <dgm:prSet/>
      <dgm:spPr/>
      <dgm:t>
        <a:bodyPr/>
        <a:lstStyle/>
        <a:p>
          <a:endParaRPr lang="en-US"/>
        </a:p>
      </dgm:t>
    </dgm:pt>
    <dgm:pt modelId="{4E3121A6-21C0-4C5E-BDF7-F451FE410FE6}">
      <dgm:prSet/>
      <dgm:spPr/>
      <dgm:t>
        <a:bodyPr/>
        <a:lstStyle/>
        <a:p>
          <a:r>
            <a:rPr lang="en-US"/>
            <a:t>• City Budget Policies</a:t>
          </a:r>
        </a:p>
      </dgm:t>
    </dgm:pt>
    <dgm:pt modelId="{DBA356FD-A148-4275-8451-4E4EEF001E53}" type="parTrans" cxnId="{E83A5C5B-0E1A-4D5A-ADA1-11E9651BA516}">
      <dgm:prSet/>
      <dgm:spPr/>
      <dgm:t>
        <a:bodyPr/>
        <a:lstStyle/>
        <a:p>
          <a:endParaRPr lang="en-US"/>
        </a:p>
      </dgm:t>
    </dgm:pt>
    <dgm:pt modelId="{8C91B562-7EA8-4AB8-AE38-8F73ADE1D1D0}" type="sibTrans" cxnId="{E83A5C5B-0E1A-4D5A-ADA1-11E9651BA516}">
      <dgm:prSet/>
      <dgm:spPr/>
      <dgm:t>
        <a:bodyPr/>
        <a:lstStyle/>
        <a:p>
          <a:endParaRPr lang="en-US"/>
        </a:p>
      </dgm:t>
    </dgm:pt>
    <dgm:pt modelId="{05F5BE40-2C86-4C0D-961A-14E278CF1F0C}" type="pres">
      <dgm:prSet presAssocID="{594FCBA4-0E6F-4C3F-AFBA-E157C705701C}" presName="linear" presStyleCnt="0">
        <dgm:presLayoutVars>
          <dgm:animLvl val="lvl"/>
          <dgm:resizeHandles val="exact"/>
        </dgm:presLayoutVars>
      </dgm:prSet>
      <dgm:spPr/>
    </dgm:pt>
    <dgm:pt modelId="{9FA28098-AA2A-4A73-B234-CA23ECCF16E1}" type="pres">
      <dgm:prSet presAssocID="{D58AB5A5-E5D4-479F-B717-073FBF58752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F249F69-240B-4673-9DFD-CB7DEEFB0446}" type="pres">
      <dgm:prSet presAssocID="{F80B7EA8-2E30-4EDD-9EBA-A14D3FE5DEE4}" presName="spacer" presStyleCnt="0"/>
      <dgm:spPr/>
    </dgm:pt>
    <dgm:pt modelId="{14ED238C-96E5-4608-A73D-454CA41259B6}" type="pres">
      <dgm:prSet presAssocID="{082FEC0F-9905-438D-A2B1-983DC719D69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8A660D-6175-4A78-BD4D-D91BA3A2F1D8}" type="pres">
      <dgm:prSet presAssocID="{3F498E1E-CD31-4624-915A-3C5167A61D88}" presName="spacer" presStyleCnt="0"/>
      <dgm:spPr/>
    </dgm:pt>
    <dgm:pt modelId="{29947938-579A-42C8-8D62-44076FA0D828}" type="pres">
      <dgm:prSet presAssocID="{07FE8D16-4A83-4028-AD2C-9D379CE57BE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8F65518-48EC-43F6-8E39-414EF6C79539}" type="pres">
      <dgm:prSet presAssocID="{38051439-95FE-4962-98AD-C34EB21C3739}" presName="spacer" presStyleCnt="0"/>
      <dgm:spPr/>
    </dgm:pt>
    <dgm:pt modelId="{7B93FB31-A658-48C2-9F50-5282523302BA}" type="pres">
      <dgm:prSet presAssocID="{B203E474-7A1A-467C-B563-0F91B40D344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55E031-6ECD-4C17-BC81-CD4B748D6379}" type="pres">
      <dgm:prSet presAssocID="{4F4E8117-E984-4849-A0C2-263000CD104E}" presName="spacer" presStyleCnt="0"/>
      <dgm:spPr/>
    </dgm:pt>
    <dgm:pt modelId="{D39692DA-2156-4BC7-AA85-EF7071931B66}" type="pres">
      <dgm:prSet presAssocID="{5ECED826-F42A-489D-9AEE-D704D9EE568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225C6B4-AFDE-477E-9A20-66D0D9DB89B3}" type="pres">
      <dgm:prSet presAssocID="{78B3F201-3DBB-4B51-B43D-C04AAF62961F}" presName="spacer" presStyleCnt="0"/>
      <dgm:spPr/>
    </dgm:pt>
    <dgm:pt modelId="{F8CEE059-3FA7-4ED1-8C5E-1A397BF5335A}" type="pres">
      <dgm:prSet presAssocID="{4E3121A6-21C0-4C5E-BDF7-F451FE410FE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D95F1C-1F92-4A41-87AC-152358EF42BC}" srcId="{594FCBA4-0E6F-4C3F-AFBA-E157C705701C}" destId="{B203E474-7A1A-467C-B563-0F91B40D344E}" srcOrd="3" destOrd="0" parTransId="{C924BC0D-62F6-408F-9D18-8B60A90E6471}" sibTransId="{4F4E8117-E984-4849-A0C2-263000CD104E}"/>
    <dgm:cxn modelId="{E83A5C5B-0E1A-4D5A-ADA1-11E9651BA516}" srcId="{594FCBA4-0E6F-4C3F-AFBA-E157C705701C}" destId="{4E3121A6-21C0-4C5E-BDF7-F451FE410FE6}" srcOrd="5" destOrd="0" parTransId="{DBA356FD-A148-4275-8451-4E4EEF001E53}" sibTransId="{8C91B562-7EA8-4AB8-AE38-8F73ADE1D1D0}"/>
    <dgm:cxn modelId="{68DB1757-ED46-4A65-AAB7-0CB03E1D6C6D}" type="presOf" srcId="{5ECED826-F42A-489D-9AEE-D704D9EE568F}" destId="{D39692DA-2156-4BC7-AA85-EF7071931B66}" srcOrd="0" destOrd="0" presId="urn:microsoft.com/office/officeart/2005/8/layout/vList2"/>
    <dgm:cxn modelId="{6C783986-3F39-4835-BB9C-1CE1F9808477}" type="presOf" srcId="{B203E474-7A1A-467C-B563-0F91B40D344E}" destId="{7B93FB31-A658-48C2-9F50-5282523302BA}" srcOrd="0" destOrd="0" presId="urn:microsoft.com/office/officeart/2005/8/layout/vList2"/>
    <dgm:cxn modelId="{3C436297-CA91-4FDA-B4CF-DB372A6867BD}" type="presOf" srcId="{594FCBA4-0E6F-4C3F-AFBA-E157C705701C}" destId="{05F5BE40-2C86-4C0D-961A-14E278CF1F0C}" srcOrd="0" destOrd="0" presId="urn:microsoft.com/office/officeart/2005/8/layout/vList2"/>
    <dgm:cxn modelId="{FC814AAC-CA0B-4E77-98FF-B6A1C1C949CC}" type="presOf" srcId="{082FEC0F-9905-438D-A2B1-983DC719D69E}" destId="{14ED238C-96E5-4608-A73D-454CA41259B6}" srcOrd="0" destOrd="0" presId="urn:microsoft.com/office/officeart/2005/8/layout/vList2"/>
    <dgm:cxn modelId="{A76E45B1-FE23-4852-9F25-BF784562B350}" srcId="{594FCBA4-0E6F-4C3F-AFBA-E157C705701C}" destId="{D58AB5A5-E5D4-479F-B717-073FBF58752E}" srcOrd="0" destOrd="0" parTransId="{DD217E43-8CA5-4C34-95FE-CD0CF96625FA}" sibTransId="{F80B7EA8-2E30-4EDD-9EBA-A14D3FE5DEE4}"/>
    <dgm:cxn modelId="{DABFA4B4-6918-4C41-B64D-107563DD42EF}" type="presOf" srcId="{4E3121A6-21C0-4C5E-BDF7-F451FE410FE6}" destId="{F8CEE059-3FA7-4ED1-8C5E-1A397BF5335A}" srcOrd="0" destOrd="0" presId="urn:microsoft.com/office/officeart/2005/8/layout/vList2"/>
    <dgm:cxn modelId="{CB114DB5-A614-4348-8898-E656E84D87D7}" type="presOf" srcId="{D58AB5A5-E5D4-479F-B717-073FBF58752E}" destId="{9FA28098-AA2A-4A73-B234-CA23ECCF16E1}" srcOrd="0" destOrd="0" presId="urn:microsoft.com/office/officeart/2005/8/layout/vList2"/>
    <dgm:cxn modelId="{E5C519B7-E21B-4D82-91B9-6E8B921A7687}" type="presOf" srcId="{07FE8D16-4A83-4028-AD2C-9D379CE57BE8}" destId="{29947938-579A-42C8-8D62-44076FA0D828}" srcOrd="0" destOrd="0" presId="urn:microsoft.com/office/officeart/2005/8/layout/vList2"/>
    <dgm:cxn modelId="{53FD24BC-F3B7-4405-A581-DBD844ED8B4E}" srcId="{594FCBA4-0E6F-4C3F-AFBA-E157C705701C}" destId="{07FE8D16-4A83-4028-AD2C-9D379CE57BE8}" srcOrd="2" destOrd="0" parTransId="{789DB799-CE13-465E-BBC4-489037AEC5D9}" sibTransId="{38051439-95FE-4962-98AD-C34EB21C3739}"/>
    <dgm:cxn modelId="{7DEEF8C1-91B4-4EEF-8AA4-5B91507D6714}" srcId="{594FCBA4-0E6F-4C3F-AFBA-E157C705701C}" destId="{082FEC0F-9905-438D-A2B1-983DC719D69E}" srcOrd="1" destOrd="0" parTransId="{23DFE688-27A5-4781-9B33-29D893C25330}" sibTransId="{3F498E1E-CD31-4624-915A-3C5167A61D88}"/>
    <dgm:cxn modelId="{E5FDF7E0-6FDC-48A9-9395-6E7DE258ED92}" srcId="{594FCBA4-0E6F-4C3F-AFBA-E157C705701C}" destId="{5ECED826-F42A-489D-9AEE-D704D9EE568F}" srcOrd="4" destOrd="0" parTransId="{E780CDD0-5E93-4EA0-8CDD-59C924FBBED0}" sibTransId="{78B3F201-3DBB-4B51-B43D-C04AAF62961F}"/>
    <dgm:cxn modelId="{30FDCB59-FFC9-48C9-B600-BACC5F4A75E3}" type="presParOf" srcId="{05F5BE40-2C86-4C0D-961A-14E278CF1F0C}" destId="{9FA28098-AA2A-4A73-B234-CA23ECCF16E1}" srcOrd="0" destOrd="0" presId="urn:microsoft.com/office/officeart/2005/8/layout/vList2"/>
    <dgm:cxn modelId="{C14791AE-D2EA-4DD6-B609-C6372EDAB086}" type="presParOf" srcId="{05F5BE40-2C86-4C0D-961A-14E278CF1F0C}" destId="{1F249F69-240B-4673-9DFD-CB7DEEFB0446}" srcOrd="1" destOrd="0" presId="urn:microsoft.com/office/officeart/2005/8/layout/vList2"/>
    <dgm:cxn modelId="{A97D72F4-E690-48B2-8149-72A87AC9F849}" type="presParOf" srcId="{05F5BE40-2C86-4C0D-961A-14E278CF1F0C}" destId="{14ED238C-96E5-4608-A73D-454CA41259B6}" srcOrd="2" destOrd="0" presId="urn:microsoft.com/office/officeart/2005/8/layout/vList2"/>
    <dgm:cxn modelId="{86EDD8B3-1F65-4653-8A4F-736781CFDD13}" type="presParOf" srcId="{05F5BE40-2C86-4C0D-961A-14E278CF1F0C}" destId="{088A660D-6175-4A78-BD4D-D91BA3A2F1D8}" srcOrd="3" destOrd="0" presId="urn:microsoft.com/office/officeart/2005/8/layout/vList2"/>
    <dgm:cxn modelId="{9FAE3575-787D-4772-8BA0-B42C616929AF}" type="presParOf" srcId="{05F5BE40-2C86-4C0D-961A-14E278CF1F0C}" destId="{29947938-579A-42C8-8D62-44076FA0D828}" srcOrd="4" destOrd="0" presId="urn:microsoft.com/office/officeart/2005/8/layout/vList2"/>
    <dgm:cxn modelId="{AEDA60B0-F3C5-4DBE-8043-F51A9FFACC23}" type="presParOf" srcId="{05F5BE40-2C86-4C0D-961A-14E278CF1F0C}" destId="{08F65518-48EC-43F6-8E39-414EF6C79539}" srcOrd="5" destOrd="0" presId="urn:microsoft.com/office/officeart/2005/8/layout/vList2"/>
    <dgm:cxn modelId="{9C0A9574-FE31-4AC0-8BB8-B4108A47103E}" type="presParOf" srcId="{05F5BE40-2C86-4C0D-961A-14E278CF1F0C}" destId="{7B93FB31-A658-48C2-9F50-5282523302BA}" srcOrd="6" destOrd="0" presId="urn:microsoft.com/office/officeart/2005/8/layout/vList2"/>
    <dgm:cxn modelId="{570AD525-BB33-4BFA-AAF6-A0FD289586D3}" type="presParOf" srcId="{05F5BE40-2C86-4C0D-961A-14E278CF1F0C}" destId="{9255E031-6ECD-4C17-BC81-CD4B748D6379}" srcOrd="7" destOrd="0" presId="urn:microsoft.com/office/officeart/2005/8/layout/vList2"/>
    <dgm:cxn modelId="{74C0CA34-06BF-4B95-BD9F-DBC3602C677A}" type="presParOf" srcId="{05F5BE40-2C86-4C0D-961A-14E278CF1F0C}" destId="{D39692DA-2156-4BC7-AA85-EF7071931B66}" srcOrd="8" destOrd="0" presId="urn:microsoft.com/office/officeart/2005/8/layout/vList2"/>
    <dgm:cxn modelId="{F1FDCE90-7F51-4FA2-9032-BAD16EB1F2A0}" type="presParOf" srcId="{05F5BE40-2C86-4C0D-961A-14E278CF1F0C}" destId="{5225C6B4-AFDE-477E-9A20-66D0D9DB89B3}" srcOrd="9" destOrd="0" presId="urn:microsoft.com/office/officeart/2005/8/layout/vList2"/>
    <dgm:cxn modelId="{CA006323-FE44-42FA-83F7-154684B140D8}" type="presParOf" srcId="{05F5BE40-2C86-4C0D-961A-14E278CF1F0C}" destId="{F8CEE059-3FA7-4ED1-8C5E-1A397BF533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A6876-EBD0-4F92-AD0D-1A5AF4509E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EBE57-C9B5-4D77-BB34-A67E7660B146}">
      <dgm:prSet custT="1"/>
      <dgm:spPr/>
      <dgm:t>
        <a:bodyPr/>
        <a:lstStyle/>
        <a:p>
          <a:r>
            <a:rPr lang="en-US" sz="1000" b="1" dirty="0"/>
            <a:t>Goal #1 – COVID-19 Management along with Caldwell County hub/vaccine distribution</a:t>
          </a:r>
          <a:endParaRPr lang="en-US" sz="1000" dirty="0"/>
        </a:p>
      </dgm:t>
    </dgm:pt>
    <dgm:pt modelId="{87A683B6-9435-4B40-B32B-3B91E79D9957}" type="parTrans" cxnId="{42FFAB58-C57A-4DF6-9C27-F5A3559C7E49}">
      <dgm:prSet/>
      <dgm:spPr/>
      <dgm:t>
        <a:bodyPr/>
        <a:lstStyle/>
        <a:p>
          <a:endParaRPr lang="en-US"/>
        </a:p>
      </dgm:t>
    </dgm:pt>
    <dgm:pt modelId="{25696296-27F2-4798-AA22-B7D62617C4DE}" type="sibTrans" cxnId="{42FFAB58-C57A-4DF6-9C27-F5A3559C7E49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4545B41-7B61-4BEE-BAF4-ED431FAE0915}">
      <dgm:prSet custT="1"/>
      <dgm:spPr/>
      <dgm:t>
        <a:bodyPr/>
        <a:lstStyle/>
        <a:p>
          <a:r>
            <a:rPr lang="en-US" sz="1100" dirty="0"/>
            <a:t>Goal #2 – Community Clean-up and appearance</a:t>
          </a:r>
        </a:p>
      </dgm:t>
    </dgm:pt>
    <dgm:pt modelId="{4FD91A4B-F9AC-46C4-90EB-9A648EDC8ED1}" type="parTrans" cxnId="{4C63452C-4E47-4EAE-8D1E-D2EDCC2D0A0F}">
      <dgm:prSet/>
      <dgm:spPr/>
      <dgm:t>
        <a:bodyPr/>
        <a:lstStyle/>
        <a:p>
          <a:endParaRPr lang="en-US"/>
        </a:p>
      </dgm:t>
    </dgm:pt>
    <dgm:pt modelId="{95A21688-4FD9-4950-8569-6170DC702E04}" type="sibTrans" cxnId="{4C63452C-4E47-4EAE-8D1E-D2EDCC2D0A0F}">
      <dgm:prSet/>
      <dgm:spPr>
        <a:solidFill>
          <a:srgbClr val="D26310"/>
        </a:solidFill>
      </dgm:spPr>
      <dgm:t>
        <a:bodyPr/>
        <a:lstStyle/>
        <a:p>
          <a:endParaRPr lang="en-US"/>
        </a:p>
      </dgm:t>
    </dgm:pt>
    <dgm:pt modelId="{CF56DF8E-245C-4876-A8B6-E2372695C032}">
      <dgm:prSet custT="1"/>
      <dgm:spPr/>
      <dgm:t>
        <a:bodyPr/>
        <a:lstStyle/>
        <a:p>
          <a:r>
            <a:rPr lang="en-US" sz="1100" dirty="0"/>
            <a:t>Goal #3 – Customer Service</a:t>
          </a:r>
        </a:p>
      </dgm:t>
    </dgm:pt>
    <dgm:pt modelId="{07C6D646-AB82-42C2-83FE-137E3B54EE81}" type="parTrans" cxnId="{65283108-0825-4FF8-8387-AA937CFDA37D}">
      <dgm:prSet/>
      <dgm:spPr/>
      <dgm:t>
        <a:bodyPr/>
        <a:lstStyle/>
        <a:p>
          <a:endParaRPr lang="en-US"/>
        </a:p>
      </dgm:t>
    </dgm:pt>
    <dgm:pt modelId="{426BD66A-ED5A-4178-89EE-662B646ABD7E}" type="sibTrans" cxnId="{65283108-0825-4FF8-8387-AA937CFDA37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7EAD2E4-3A96-45F5-B4BF-63A0641743ED}">
      <dgm:prSet custT="1"/>
      <dgm:spPr/>
      <dgm:t>
        <a:bodyPr/>
        <a:lstStyle/>
        <a:p>
          <a:r>
            <a:rPr lang="en-US" sz="1100" dirty="0"/>
            <a:t>Goal #4 – Downtown Improvements including public facilities</a:t>
          </a:r>
        </a:p>
      </dgm:t>
    </dgm:pt>
    <dgm:pt modelId="{859C1254-D56B-4157-8EEA-CDA6674A402B}" type="parTrans" cxnId="{6BDF4215-9867-4081-82F5-2FC7FCAF7C18}">
      <dgm:prSet/>
      <dgm:spPr/>
      <dgm:t>
        <a:bodyPr/>
        <a:lstStyle/>
        <a:p>
          <a:endParaRPr lang="en-US"/>
        </a:p>
      </dgm:t>
    </dgm:pt>
    <dgm:pt modelId="{F79E66CA-D92C-4DFF-BBF8-EB4B43450642}" type="sibTrans" cxnId="{6BDF4215-9867-4081-82F5-2FC7FCAF7C18}">
      <dgm:prSet/>
      <dgm:spPr>
        <a:solidFill>
          <a:srgbClr val="389E42"/>
        </a:solidFill>
      </dgm:spPr>
      <dgm:t>
        <a:bodyPr/>
        <a:lstStyle/>
        <a:p>
          <a:endParaRPr lang="en-US"/>
        </a:p>
      </dgm:t>
    </dgm:pt>
    <dgm:pt modelId="{B226567C-34D4-45D7-AAEB-0BDC60BD8F45}">
      <dgm:prSet custT="1"/>
      <dgm:spPr/>
      <dgm:t>
        <a:bodyPr/>
        <a:lstStyle/>
        <a:p>
          <a:r>
            <a:rPr lang="en-US" sz="1100" dirty="0"/>
            <a:t>Goal #5 – Comprehensive set of capital improvements &amp; financing   </a:t>
          </a:r>
        </a:p>
      </dgm:t>
    </dgm:pt>
    <dgm:pt modelId="{71360B38-EB82-4F4D-9330-BCA0E2167A93}" type="parTrans" cxnId="{F31ACA33-4A40-40CE-8B48-28D0B121097B}">
      <dgm:prSet/>
      <dgm:spPr/>
      <dgm:t>
        <a:bodyPr/>
        <a:lstStyle/>
        <a:p>
          <a:endParaRPr lang="en-US"/>
        </a:p>
      </dgm:t>
    </dgm:pt>
    <dgm:pt modelId="{A6DE4619-01FF-443A-B136-037E326C7115}" type="sibTrans" cxnId="{F31ACA33-4A40-40CE-8B48-28D0B121097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4770BD22-83B2-406D-9D01-22BEA5A8D167}">
      <dgm:prSet/>
      <dgm:spPr/>
      <dgm:t>
        <a:bodyPr/>
        <a:lstStyle/>
        <a:p>
          <a:r>
            <a:rPr lang="en-US" dirty="0"/>
            <a:t>Goal #6 – Park Improvements &amp; grant applications</a:t>
          </a:r>
        </a:p>
      </dgm:t>
    </dgm:pt>
    <dgm:pt modelId="{4E133145-72DF-4988-93EE-B2B063548B85}" type="parTrans" cxnId="{1CBBEACD-143F-4941-94B7-0BD4A77C2AD3}">
      <dgm:prSet/>
      <dgm:spPr/>
      <dgm:t>
        <a:bodyPr/>
        <a:lstStyle/>
        <a:p>
          <a:endParaRPr lang="en-US"/>
        </a:p>
      </dgm:t>
    </dgm:pt>
    <dgm:pt modelId="{F4164841-9F1E-4E9C-8993-BC26E9132372}" type="sibTrans" cxnId="{1CBBEACD-143F-4941-94B7-0BD4A77C2AD3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4F276729-4E14-4AA3-AB2F-E46815EF3657}">
      <dgm:prSet/>
      <dgm:spPr/>
      <dgm:t>
        <a:bodyPr/>
        <a:lstStyle/>
        <a:p>
          <a:r>
            <a:rPr lang="en-US" dirty="0"/>
            <a:t>Goal #7 – Workforce Diversity</a:t>
          </a:r>
        </a:p>
      </dgm:t>
    </dgm:pt>
    <dgm:pt modelId="{8EE35AFD-C0B9-4654-B693-A2CC891F45CE}" type="parTrans" cxnId="{E1C4529E-BA2E-457E-981C-3C33A1C7A384}">
      <dgm:prSet/>
      <dgm:spPr/>
      <dgm:t>
        <a:bodyPr/>
        <a:lstStyle/>
        <a:p>
          <a:endParaRPr lang="en-US"/>
        </a:p>
      </dgm:t>
    </dgm:pt>
    <dgm:pt modelId="{EF2B7EA8-B5B3-4965-889A-C9C9F3BB3F07}" type="sibTrans" cxnId="{E1C4529E-BA2E-457E-981C-3C33A1C7A384}">
      <dgm:prSet/>
      <dgm:spPr>
        <a:solidFill>
          <a:srgbClr val="D26310"/>
        </a:solidFill>
      </dgm:spPr>
      <dgm:t>
        <a:bodyPr/>
        <a:lstStyle/>
        <a:p>
          <a:endParaRPr lang="en-US"/>
        </a:p>
      </dgm:t>
    </dgm:pt>
    <dgm:pt modelId="{2CEEC206-3983-4732-ACA2-833879948A00}">
      <dgm:prSet/>
      <dgm:spPr/>
      <dgm:t>
        <a:bodyPr/>
        <a:lstStyle/>
        <a:p>
          <a:r>
            <a:rPr lang="en-US" dirty="0"/>
            <a:t>Goal #8 – Traffic Signal/safety improvements at South 183 @ Southside</a:t>
          </a:r>
        </a:p>
      </dgm:t>
    </dgm:pt>
    <dgm:pt modelId="{AC46024B-3D94-49D1-98C1-3F63DCA932D4}" type="parTrans" cxnId="{FA56D74E-4E71-4034-BB76-E6507CF38660}">
      <dgm:prSet/>
      <dgm:spPr/>
      <dgm:t>
        <a:bodyPr/>
        <a:lstStyle/>
        <a:p>
          <a:endParaRPr lang="en-US"/>
        </a:p>
      </dgm:t>
    </dgm:pt>
    <dgm:pt modelId="{E03369BD-641C-478E-8738-9751C3C2CE23}" type="sibTrans" cxnId="{FA56D74E-4E71-4034-BB76-E6507CF38660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BACAB44-47BF-4EED-9D71-A2DBDD323945}">
      <dgm:prSet/>
      <dgm:spPr/>
      <dgm:t>
        <a:bodyPr/>
        <a:lstStyle/>
        <a:p>
          <a:r>
            <a:rPr lang="en-US" dirty="0"/>
            <a:t>Goal #9 – 2040 Comprehensive Plan</a:t>
          </a:r>
        </a:p>
      </dgm:t>
    </dgm:pt>
    <dgm:pt modelId="{BD0CFCFD-1B28-4E67-BD8F-60DB37237838}" type="parTrans" cxnId="{74481E93-9FD1-4273-8DBC-5399F4A39262}">
      <dgm:prSet/>
      <dgm:spPr/>
      <dgm:t>
        <a:bodyPr/>
        <a:lstStyle/>
        <a:p>
          <a:endParaRPr lang="en-US"/>
        </a:p>
      </dgm:t>
    </dgm:pt>
    <dgm:pt modelId="{20F928B8-BBA2-46E7-9225-78511150DD4C}" type="sibTrans" cxnId="{74481E93-9FD1-4273-8DBC-5399F4A39262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67F601E5-1BFB-4210-A989-328FE8756C32}">
      <dgm:prSet/>
      <dgm:spPr/>
      <dgm:t>
        <a:bodyPr/>
        <a:lstStyle/>
        <a:p>
          <a:r>
            <a:rPr lang="en-US" dirty="0"/>
            <a:t>Goal #10 – Creation of summer recreation program with LISD</a:t>
          </a:r>
        </a:p>
      </dgm:t>
    </dgm:pt>
    <dgm:pt modelId="{205FC26E-C802-4A11-9FFA-D17CA2E0A974}" type="parTrans" cxnId="{E1C7EBAC-AA0D-45A3-9F4D-87FC4CB05451}">
      <dgm:prSet/>
      <dgm:spPr/>
      <dgm:t>
        <a:bodyPr/>
        <a:lstStyle/>
        <a:p>
          <a:endParaRPr lang="en-US"/>
        </a:p>
      </dgm:t>
    </dgm:pt>
    <dgm:pt modelId="{BE932881-D449-4CEE-B50B-716C0F2745D5}" type="sibTrans" cxnId="{E1C7EBAC-AA0D-45A3-9F4D-87FC4CB0545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D6164595-1C75-47ED-939D-48D68329DD9F}" type="pres">
      <dgm:prSet presAssocID="{C15A6876-EBD0-4F92-AD0D-1A5AF4509E9B}" presName="cycle" presStyleCnt="0">
        <dgm:presLayoutVars>
          <dgm:dir/>
          <dgm:resizeHandles val="exact"/>
        </dgm:presLayoutVars>
      </dgm:prSet>
      <dgm:spPr/>
    </dgm:pt>
    <dgm:pt modelId="{A4AF39BF-5BF6-4728-9204-9780E35A1F4D}" type="pres">
      <dgm:prSet presAssocID="{746EBE57-C9B5-4D77-BB34-A67E7660B146}" presName="node" presStyleLbl="node1" presStyleIdx="0" presStyleCnt="10" custScaleX="153662" custScaleY="144878" custRadScaleRad="177218" custRadScaleInc="-447589">
        <dgm:presLayoutVars>
          <dgm:bulletEnabled val="1"/>
        </dgm:presLayoutVars>
      </dgm:prSet>
      <dgm:spPr/>
    </dgm:pt>
    <dgm:pt modelId="{A93F4197-108E-4A20-92B2-F161FF8ED1CC}" type="pres">
      <dgm:prSet presAssocID="{25696296-27F2-4798-AA22-B7D62617C4DE}" presName="sibTrans" presStyleLbl="sibTrans2D1" presStyleIdx="0" presStyleCnt="10" custAng="21577341" custScaleX="115718" custLinFactNeighborX="-16019" custLinFactNeighborY="-16478"/>
      <dgm:spPr/>
    </dgm:pt>
    <dgm:pt modelId="{CDE60A8D-DBEB-440A-9E7B-5EF9DA15E961}" type="pres">
      <dgm:prSet presAssocID="{25696296-27F2-4798-AA22-B7D62617C4DE}" presName="connectorText" presStyleLbl="sibTrans2D1" presStyleIdx="0" presStyleCnt="10"/>
      <dgm:spPr/>
    </dgm:pt>
    <dgm:pt modelId="{ED43F45F-7F5B-4EFF-AD6C-1FD57EBAAA3B}" type="pres">
      <dgm:prSet presAssocID="{54545B41-7B61-4BEE-BAF4-ED431FAE0915}" presName="node" presStyleLbl="node1" presStyleIdx="1" presStyleCnt="10" custScaleX="146290" custScaleY="134310" custRadScaleRad="137079" custRadScaleInc="-454330">
        <dgm:presLayoutVars>
          <dgm:bulletEnabled val="1"/>
        </dgm:presLayoutVars>
      </dgm:prSet>
      <dgm:spPr/>
    </dgm:pt>
    <dgm:pt modelId="{78F1DD71-1F57-424E-8AE2-AA57AA14583B}" type="pres">
      <dgm:prSet presAssocID="{95A21688-4FD9-4950-8569-6170DC702E04}" presName="sibTrans" presStyleLbl="sibTrans2D1" presStyleIdx="1" presStyleCnt="10"/>
      <dgm:spPr/>
    </dgm:pt>
    <dgm:pt modelId="{400136C9-EBC9-4213-A5D1-AC78B655ACDA}" type="pres">
      <dgm:prSet presAssocID="{95A21688-4FD9-4950-8569-6170DC702E04}" presName="connectorText" presStyleLbl="sibTrans2D1" presStyleIdx="1" presStyleCnt="10"/>
      <dgm:spPr/>
    </dgm:pt>
    <dgm:pt modelId="{A7C70F04-EED0-41C7-AEDF-8354C4CC7EC2}" type="pres">
      <dgm:prSet presAssocID="{CF56DF8E-245C-4876-A8B6-E2372695C032}" presName="node" presStyleLbl="node1" presStyleIdx="2" presStyleCnt="10" custScaleX="132302" custScaleY="133367" custRadScaleRad="98605" custRadScaleInc="-400448">
        <dgm:presLayoutVars>
          <dgm:bulletEnabled val="1"/>
        </dgm:presLayoutVars>
      </dgm:prSet>
      <dgm:spPr/>
    </dgm:pt>
    <dgm:pt modelId="{2DBA1AC8-831C-4B02-B45B-678847FD2517}" type="pres">
      <dgm:prSet presAssocID="{426BD66A-ED5A-4178-89EE-662B646ABD7E}" presName="sibTrans" presStyleLbl="sibTrans2D1" presStyleIdx="2" presStyleCnt="10" custScaleX="143915"/>
      <dgm:spPr/>
    </dgm:pt>
    <dgm:pt modelId="{0F1332AA-5203-4A24-B44D-A3F141E24FF7}" type="pres">
      <dgm:prSet presAssocID="{426BD66A-ED5A-4178-89EE-662B646ABD7E}" presName="connectorText" presStyleLbl="sibTrans2D1" presStyleIdx="2" presStyleCnt="10"/>
      <dgm:spPr/>
    </dgm:pt>
    <dgm:pt modelId="{0695F121-2C3C-4724-AF5E-0989F10E4C48}" type="pres">
      <dgm:prSet presAssocID="{C7EAD2E4-3A96-45F5-B4BF-63A0641743ED}" presName="node" presStyleLbl="node1" presStyleIdx="3" presStyleCnt="10" custScaleX="142832" custScaleY="136415" custRadScaleRad="127228" custRadScaleInc="-373895">
        <dgm:presLayoutVars>
          <dgm:bulletEnabled val="1"/>
        </dgm:presLayoutVars>
      </dgm:prSet>
      <dgm:spPr/>
    </dgm:pt>
    <dgm:pt modelId="{ACC7088E-1DCA-4715-A760-4ED59F8DB25B}" type="pres">
      <dgm:prSet presAssocID="{F79E66CA-D92C-4DFF-BBF8-EB4B43450642}" presName="sibTrans" presStyleLbl="sibTrans2D1" presStyleIdx="3" presStyleCnt="10"/>
      <dgm:spPr/>
    </dgm:pt>
    <dgm:pt modelId="{99450120-F2C8-4782-BCBE-733C13612387}" type="pres">
      <dgm:prSet presAssocID="{F79E66CA-D92C-4DFF-BBF8-EB4B43450642}" presName="connectorText" presStyleLbl="sibTrans2D1" presStyleIdx="3" presStyleCnt="10"/>
      <dgm:spPr/>
    </dgm:pt>
    <dgm:pt modelId="{63A0088F-D915-4528-B182-65D5184300DC}" type="pres">
      <dgm:prSet presAssocID="{B226567C-34D4-45D7-AAEB-0BDC60BD8F45}" presName="node" presStyleLbl="node1" presStyleIdx="4" presStyleCnt="10" custScaleX="156923" custScaleY="146725" custRadScaleRad="179932" custRadScaleInc="-351613">
        <dgm:presLayoutVars>
          <dgm:bulletEnabled val="1"/>
        </dgm:presLayoutVars>
      </dgm:prSet>
      <dgm:spPr/>
    </dgm:pt>
    <dgm:pt modelId="{0A08B483-DE11-4C78-B6B6-BBF2B6A486E9}" type="pres">
      <dgm:prSet presAssocID="{A6DE4619-01FF-443A-B136-037E326C7115}" presName="sibTrans" presStyleLbl="sibTrans2D1" presStyleIdx="4" presStyleCnt="10"/>
      <dgm:spPr/>
    </dgm:pt>
    <dgm:pt modelId="{041D462C-FDA4-40C4-8016-478639AD6EC5}" type="pres">
      <dgm:prSet presAssocID="{A6DE4619-01FF-443A-B136-037E326C7115}" presName="connectorText" presStyleLbl="sibTrans2D1" presStyleIdx="4" presStyleCnt="10"/>
      <dgm:spPr/>
    </dgm:pt>
    <dgm:pt modelId="{920802AB-78D6-44DA-9CD9-ACF3E4834920}" type="pres">
      <dgm:prSet presAssocID="{4770BD22-83B2-406D-9D01-22BEA5A8D167}" presName="node" presStyleLbl="node1" presStyleIdx="5" presStyleCnt="10" custScaleX="145210" custScaleY="139502" custRadScaleRad="186918" custRadScaleInc="-430348">
        <dgm:presLayoutVars>
          <dgm:bulletEnabled val="1"/>
        </dgm:presLayoutVars>
      </dgm:prSet>
      <dgm:spPr/>
    </dgm:pt>
    <dgm:pt modelId="{F7A4F934-0D05-4E08-9347-A2983FEA0DFD}" type="pres">
      <dgm:prSet presAssocID="{F4164841-9F1E-4E9C-8993-BC26E9132372}" presName="sibTrans" presStyleLbl="sibTrans2D1" presStyleIdx="5" presStyleCnt="10" custScaleX="151450"/>
      <dgm:spPr/>
    </dgm:pt>
    <dgm:pt modelId="{F76A2CF3-A309-4ECE-A50E-B2925E8BC0BE}" type="pres">
      <dgm:prSet presAssocID="{F4164841-9F1E-4E9C-8993-BC26E9132372}" presName="connectorText" presStyleLbl="sibTrans2D1" presStyleIdx="5" presStyleCnt="10"/>
      <dgm:spPr/>
    </dgm:pt>
    <dgm:pt modelId="{5C126761-78E6-4AF3-92FB-B212B790A381}" type="pres">
      <dgm:prSet presAssocID="{4F276729-4E14-4AA3-AB2F-E46815EF3657}" presName="node" presStyleLbl="node1" presStyleIdx="6" presStyleCnt="10" custScaleX="152959" custScaleY="145656" custRadScaleRad="127459" custRadScaleInc="-461208">
        <dgm:presLayoutVars>
          <dgm:bulletEnabled val="1"/>
        </dgm:presLayoutVars>
      </dgm:prSet>
      <dgm:spPr/>
    </dgm:pt>
    <dgm:pt modelId="{471B4AC6-A7F5-4B1B-9AC0-07A67D70F1E8}" type="pres">
      <dgm:prSet presAssocID="{EF2B7EA8-B5B3-4965-889A-C9C9F3BB3F07}" presName="sibTrans" presStyleLbl="sibTrans2D1" presStyleIdx="6" presStyleCnt="10" custScaleX="142590"/>
      <dgm:spPr/>
    </dgm:pt>
    <dgm:pt modelId="{2B626D4F-E9FD-4FF8-81D2-5714B767C3B1}" type="pres">
      <dgm:prSet presAssocID="{EF2B7EA8-B5B3-4965-889A-C9C9F3BB3F07}" presName="connectorText" presStyleLbl="sibTrans2D1" presStyleIdx="6" presStyleCnt="10"/>
      <dgm:spPr/>
    </dgm:pt>
    <dgm:pt modelId="{A0E94655-9650-4738-97F9-630E7D5C491F}" type="pres">
      <dgm:prSet presAssocID="{2CEEC206-3983-4732-ACA2-833879948A00}" presName="node" presStyleLbl="node1" presStyleIdx="7" presStyleCnt="10" custScaleX="157363" custScaleY="143570" custRadScaleRad="88227" custRadScaleInc="-390380">
        <dgm:presLayoutVars>
          <dgm:bulletEnabled val="1"/>
        </dgm:presLayoutVars>
      </dgm:prSet>
      <dgm:spPr/>
    </dgm:pt>
    <dgm:pt modelId="{37E88BCC-7F86-4456-82D0-91F7B62B4C5C}" type="pres">
      <dgm:prSet presAssocID="{E03369BD-641C-478E-8738-9751C3C2CE23}" presName="sibTrans" presStyleLbl="sibTrans2D1" presStyleIdx="7" presStyleCnt="10" custScaleX="147638"/>
      <dgm:spPr/>
    </dgm:pt>
    <dgm:pt modelId="{1F4D8B71-FAD6-4C13-864E-E931BF5D0A0E}" type="pres">
      <dgm:prSet presAssocID="{E03369BD-641C-478E-8738-9751C3C2CE23}" presName="connectorText" presStyleLbl="sibTrans2D1" presStyleIdx="7" presStyleCnt="10"/>
      <dgm:spPr/>
    </dgm:pt>
    <dgm:pt modelId="{46C3F864-BF79-4236-8FD6-ED7FFEC6FFA5}" type="pres">
      <dgm:prSet presAssocID="{4BACAB44-47BF-4EED-9D71-A2DBDD323945}" presName="node" presStyleLbl="node1" presStyleIdx="8" presStyleCnt="10" custScaleX="152365" custScaleY="144696" custRadScaleRad="127986" custRadScaleInc="-339702">
        <dgm:presLayoutVars>
          <dgm:bulletEnabled val="1"/>
        </dgm:presLayoutVars>
      </dgm:prSet>
      <dgm:spPr/>
    </dgm:pt>
    <dgm:pt modelId="{AAFA601F-C73C-412B-9819-D710DFA3A63F}" type="pres">
      <dgm:prSet presAssocID="{20F928B8-BBA2-46E7-9225-78511150DD4C}" presName="sibTrans" presStyleLbl="sibTrans2D1" presStyleIdx="8" presStyleCnt="10" custScaleX="163345"/>
      <dgm:spPr/>
    </dgm:pt>
    <dgm:pt modelId="{267B5CE5-98FA-4B52-904B-10AEDA984F5A}" type="pres">
      <dgm:prSet presAssocID="{20F928B8-BBA2-46E7-9225-78511150DD4C}" presName="connectorText" presStyleLbl="sibTrans2D1" presStyleIdx="8" presStyleCnt="10"/>
      <dgm:spPr/>
    </dgm:pt>
    <dgm:pt modelId="{BD1ED124-C299-408E-A1F3-A30451833A31}" type="pres">
      <dgm:prSet presAssocID="{67F601E5-1BFB-4210-A989-328FE8756C32}" presName="node" presStyleLbl="node1" presStyleIdx="9" presStyleCnt="10" custScaleX="151367" custScaleY="148528" custRadScaleRad="176746" custRadScaleInc="-375702">
        <dgm:presLayoutVars>
          <dgm:bulletEnabled val="1"/>
        </dgm:presLayoutVars>
      </dgm:prSet>
      <dgm:spPr/>
    </dgm:pt>
    <dgm:pt modelId="{34E02B31-E894-4219-A9CA-3D6E5475C2F5}" type="pres">
      <dgm:prSet presAssocID="{BE932881-D449-4CEE-B50B-716C0F2745D5}" presName="sibTrans" presStyleLbl="sibTrans2D1" presStyleIdx="9" presStyleCnt="10"/>
      <dgm:spPr/>
    </dgm:pt>
    <dgm:pt modelId="{791551C9-9F56-4B2E-A917-520752296B99}" type="pres">
      <dgm:prSet presAssocID="{BE932881-D449-4CEE-B50B-716C0F2745D5}" presName="connectorText" presStyleLbl="sibTrans2D1" presStyleIdx="9" presStyleCnt="10"/>
      <dgm:spPr/>
    </dgm:pt>
  </dgm:ptLst>
  <dgm:cxnLst>
    <dgm:cxn modelId="{63E6C300-79F8-4719-8090-A51D6E20CB79}" type="presOf" srcId="{20F928B8-BBA2-46E7-9225-78511150DD4C}" destId="{AAFA601F-C73C-412B-9819-D710DFA3A63F}" srcOrd="0" destOrd="0" presId="urn:microsoft.com/office/officeart/2005/8/layout/cycle2"/>
    <dgm:cxn modelId="{848FD607-4AED-4904-B3C3-87821D9DE4FB}" type="presOf" srcId="{C15A6876-EBD0-4F92-AD0D-1A5AF4509E9B}" destId="{D6164595-1C75-47ED-939D-48D68329DD9F}" srcOrd="0" destOrd="0" presId="urn:microsoft.com/office/officeart/2005/8/layout/cycle2"/>
    <dgm:cxn modelId="{65283108-0825-4FF8-8387-AA937CFDA37D}" srcId="{C15A6876-EBD0-4F92-AD0D-1A5AF4509E9B}" destId="{CF56DF8E-245C-4876-A8B6-E2372695C032}" srcOrd="2" destOrd="0" parTransId="{07C6D646-AB82-42C2-83FE-137E3B54EE81}" sibTransId="{426BD66A-ED5A-4178-89EE-662B646ABD7E}"/>
    <dgm:cxn modelId="{EA93EF10-0364-4F3A-BDCA-4FE010F5674A}" type="presOf" srcId="{F79E66CA-D92C-4DFF-BBF8-EB4B43450642}" destId="{99450120-F2C8-4782-BCBE-733C13612387}" srcOrd="1" destOrd="0" presId="urn:microsoft.com/office/officeart/2005/8/layout/cycle2"/>
    <dgm:cxn modelId="{6BDF4215-9867-4081-82F5-2FC7FCAF7C18}" srcId="{C15A6876-EBD0-4F92-AD0D-1A5AF4509E9B}" destId="{C7EAD2E4-3A96-45F5-B4BF-63A0641743ED}" srcOrd="3" destOrd="0" parTransId="{859C1254-D56B-4157-8EEA-CDA6674A402B}" sibTransId="{F79E66CA-D92C-4DFF-BBF8-EB4B43450642}"/>
    <dgm:cxn modelId="{425DA616-79A6-485C-A2B4-414561B51A7A}" type="presOf" srcId="{CF56DF8E-245C-4876-A8B6-E2372695C032}" destId="{A7C70F04-EED0-41C7-AEDF-8354C4CC7EC2}" srcOrd="0" destOrd="0" presId="urn:microsoft.com/office/officeart/2005/8/layout/cycle2"/>
    <dgm:cxn modelId="{4C63452C-4E47-4EAE-8D1E-D2EDCC2D0A0F}" srcId="{C15A6876-EBD0-4F92-AD0D-1A5AF4509E9B}" destId="{54545B41-7B61-4BEE-BAF4-ED431FAE0915}" srcOrd="1" destOrd="0" parTransId="{4FD91A4B-F9AC-46C4-90EB-9A648EDC8ED1}" sibTransId="{95A21688-4FD9-4950-8569-6170DC702E04}"/>
    <dgm:cxn modelId="{F31ACA33-4A40-40CE-8B48-28D0B121097B}" srcId="{C15A6876-EBD0-4F92-AD0D-1A5AF4509E9B}" destId="{B226567C-34D4-45D7-AAEB-0BDC60BD8F45}" srcOrd="4" destOrd="0" parTransId="{71360B38-EB82-4F4D-9330-BCA0E2167A93}" sibTransId="{A6DE4619-01FF-443A-B136-037E326C7115}"/>
    <dgm:cxn modelId="{83BE8D36-9043-4179-9A35-99CD9E5AAE0B}" type="presOf" srcId="{67F601E5-1BFB-4210-A989-328FE8756C32}" destId="{BD1ED124-C299-408E-A1F3-A30451833A31}" srcOrd="0" destOrd="0" presId="urn:microsoft.com/office/officeart/2005/8/layout/cycle2"/>
    <dgm:cxn modelId="{40DAB038-BC25-4AF4-97DA-1F06380AA437}" type="presOf" srcId="{25696296-27F2-4798-AA22-B7D62617C4DE}" destId="{CDE60A8D-DBEB-440A-9E7B-5EF9DA15E961}" srcOrd="1" destOrd="0" presId="urn:microsoft.com/office/officeart/2005/8/layout/cycle2"/>
    <dgm:cxn modelId="{880DC839-EFE4-4368-B817-330692C5161A}" type="presOf" srcId="{BE932881-D449-4CEE-B50B-716C0F2745D5}" destId="{791551C9-9F56-4B2E-A917-520752296B99}" srcOrd="1" destOrd="0" presId="urn:microsoft.com/office/officeart/2005/8/layout/cycle2"/>
    <dgm:cxn modelId="{335E3043-A930-4F5B-BC53-E179CB8B3323}" type="presOf" srcId="{4770BD22-83B2-406D-9D01-22BEA5A8D167}" destId="{920802AB-78D6-44DA-9CD9-ACF3E4834920}" srcOrd="0" destOrd="0" presId="urn:microsoft.com/office/officeart/2005/8/layout/cycle2"/>
    <dgm:cxn modelId="{2138C963-7F3B-44AF-8A9B-43EBFD13B0F8}" type="presOf" srcId="{4BACAB44-47BF-4EED-9D71-A2DBDD323945}" destId="{46C3F864-BF79-4236-8FD6-ED7FFEC6FFA5}" srcOrd="0" destOrd="0" presId="urn:microsoft.com/office/officeart/2005/8/layout/cycle2"/>
    <dgm:cxn modelId="{F9475E6D-447C-47C5-8161-9E2394DC8477}" type="presOf" srcId="{EF2B7EA8-B5B3-4965-889A-C9C9F3BB3F07}" destId="{2B626D4F-E9FD-4FF8-81D2-5714B767C3B1}" srcOrd="1" destOrd="0" presId="urn:microsoft.com/office/officeart/2005/8/layout/cycle2"/>
    <dgm:cxn modelId="{FA56D74E-4E71-4034-BB76-E6507CF38660}" srcId="{C15A6876-EBD0-4F92-AD0D-1A5AF4509E9B}" destId="{2CEEC206-3983-4732-ACA2-833879948A00}" srcOrd="7" destOrd="0" parTransId="{AC46024B-3D94-49D1-98C1-3F63DCA932D4}" sibTransId="{E03369BD-641C-478E-8738-9751C3C2CE23}"/>
    <dgm:cxn modelId="{251F7B71-1878-4B27-A4B7-3296F288F437}" type="presOf" srcId="{BE932881-D449-4CEE-B50B-716C0F2745D5}" destId="{34E02B31-E894-4219-A9CA-3D6E5475C2F5}" srcOrd="0" destOrd="0" presId="urn:microsoft.com/office/officeart/2005/8/layout/cycle2"/>
    <dgm:cxn modelId="{42FFAB58-C57A-4DF6-9C27-F5A3559C7E49}" srcId="{C15A6876-EBD0-4F92-AD0D-1A5AF4509E9B}" destId="{746EBE57-C9B5-4D77-BB34-A67E7660B146}" srcOrd="0" destOrd="0" parTransId="{87A683B6-9435-4B40-B32B-3B91E79D9957}" sibTransId="{25696296-27F2-4798-AA22-B7D62617C4DE}"/>
    <dgm:cxn modelId="{CA694B7C-EE1E-48D4-961C-466851EA7E20}" type="presOf" srcId="{F79E66CA-D92C-4DFF-BBF8-EB4B43450642}" destId="{ACC7088E-1DCA-4715-A760-4ED59F8DB25B}" srcOrd="0" destOrd="0" presId="urn:microsoft.com/office/officeart/2005/8/layout/cycle2"/>
    <dgm:cxn modelId="{B9E09D7F-21CB-4342-939B-866DF8BEA329}" type="presOf" srcId="{C7EAD2E4-3A96-45F5-B4BF-63A0641743ED}" destId="{0695F121-2C3C-4724-AF5E-0989F10E4C48}" srcOrd="0" destOrd="0" presId="urn:microsoft.com/office/officeart/2005/8/layout/cycle2"/>
    <dgm:cxn modelId="{09C0118D-8448-4C38-832F-B623B5BB60C9}" type="presOf" srcId="{426BD66A-ED5A-4178-89EE-662B646ABD7E}" destId="{2DBA1AC8-831C-4B02-B45B-678847FD2517}" srcOrd="0" destOrd="0" presId="urn:microsoft.com/office/officeart/2005/8/layout/cycle2"/>
    <dgm:cxn modelId="{B7290D8F-682D-4F49-8705-44F6C48EFA98}" type="presOf" srcId="{E03369BD-641C-478E-8738-9751C3C2CE23}" destId="{1F4D8B71-FAD6-4C13-864E-E931BF5D0A0E}" srcOrd="1" destOrd="0" presId="urn:microsoft.com/office/officeart/2005/8/layout/cycle2"/>
    <dgm:cxn modelId="{0FCB6990-3AAD-4CDA-8AA5-E8807C2C2A99}" type="presOf" srcId="{95A21688-4FD9-4950-8569-6170DC702E04}" destId="{400136C9-EBC9-4213-A5D1-AC78B655ACDA}" srcOrd="1" destOrd="0" presId="urn:microsoft.com/office/officeart/2005/8/layout/cycle2"/>
    <dgm:cxn modelId="{74481E93-9FD1-4273-8DBC-5399F4A39262}" srcId="{C15A6876-EBD0-4F92-AD0D-1A5AF4509E9B}" destId="{4BACAB44-47BF-4EED-9D71-A2DBDD323945}" srcOrd="8" destOrd="0" parTransId="{BD0CFCFD-1B28-4E67-BD8F-60DB37237838}" sibTransId="{20F928B8-BBA2-46E7-9225-78511150DD4C}"/>
    <dgm:cxn modelId="{DCB68B9A-9CB9-4AE6-8924-DD6E6ADD75AD}" type="presOf" srcId="{20F928B8-BBA2-46E7-9225-78511150DD4C}" destId="{267B5CE5-98FA-4B52-904B-10AEDA984F5A}" srcOrd="1" destOrd="0" presId="urn:microsoft.com/office/officeart/2005/8/layout/cycle2"/>
    <dgm:cxn modelId="{E1C4529E-BA2E-457E-981C-3C33A1C7A384}" srcId="{C15A6876-EBD0-4F92-AD0D-1A5AF4509E9B}" destId="{4F276729-4E14-4AA3-AB2F-E46815EF3657}" srcOrd="6" destOrd="0" parTransId="{8EE35AFD-C0B9-4654-B693-A2CC891F45CE}" sibTransId="{EF2B7EA8-B5B3-4965-889A-C9C9F3BB3F07}"/>
    <dgm:cxn modelId="{113D03A2-9FE0-4458-A58A-423FD1DE4211}" type="presOf" srcId="{A6DE4619-01FF-443A-B136-037E326C7115}" destId="{041D462C-FDA4-40C4-8016-478639AD6EC5}" srcOrd="1" destOrd="0" presId="urn:microsoft.com/office/officeart/2005/8/layout/cycle2"/>
    <dgm:cxn modelId="{F5E19AAA-86A4-4481-9E02-1E9ED14CFD3A}" type="presOf" srcId="{EF2B7EA8-B5B3-4965-889A-C9C9F3BB3F07}" destId="{471B4AC6-A7F5-4B1B-9AC0-07A67D70F1E8}" srcOrd="0" destOrd="0" presId="urn:microsoft.com/office/officeart/2005/8/layout/cycle2"/>
    <dgm:cxn modelId="{E1C7EBAC-AA0D-45A3-9F4D-87FC4CB05451}" srcId="{C15A6876-EBD0-4F92-AD0D-1A5AF4509E9B}" destId="{67F601E5-1BFB-4210-A989-328FE8756C32}" srcOrd="9" destOrd="0" parTransId="{205FC26E-C802-4A11-9FFA-D17CA2E0A974}" sibTransId="{BE932881-D449-4CEE-B50B-716C0F2745D5}"/>
    <dgm:cxn modelId="{33E12BAF-D5E6-4630-8442-446CC672DD47}" type="presOf" srcId="{54545B41-7B61-4BEE-BAF4-ED431FAE0915}" destId="{ED43F45F-7F5B-4EFF-AD6C-1FD57EBAAA3B}" srcOrd="0" destOrd="0" presId="urn:microsoft.com/office/officeart/2005/8/layout/cycle2"/>
    <dgm:cxn modelId="{F3C5D1B1-C2AF-45C7-8D3E-EB98C5822614}" type="presOf" srcId="{2CEEC206-3983-4732-ACA2-833879948A00}" destId="{A0E94655-9650-4738-97F9-630E7D5C491F}" srcOrd="0" destOrd="0" presId="urn:microsoft.com/office/officeart/2005/8/layout/cycle2"/>
    <dgm:cxn modelId="{E4E845B2-ACD9-45B5-AC12-A920879C5024}" type="presOf" srcId="{95A21688-4FD9-4950-8569-6170DC702E04}" destId="{78F1DD71-1F57-424E-8AE2-AA57AA14583B}" srcOrd="0" destOrd="0" presId="urn:microsoft.com/office/officeart/2005/8/layout/cycle2"/>
    <dgm:cxn modelId="{2EB38CB8-DAE2-4A52-A186-DD65769093C3}" type="presOf" srcId="{25696296-27F2-4798-AA22-B7D62617C4DE}" destId="{A93F4197-108E-4A20-92B2-F161FF8ED1CC}" srcOrd="0" destOrd="0" presId="urn:microsoft.com/office/officeart/2005/8/layout/cycle2"/>
    <dgm:cxn modelId="{0B141BCB-AD27-4249-B8F0-23ECB6625831}" type="presOf" srcId="{B226567C-34D4-45D7-AAEB-0BDC60BD8F45}" destId="{63A0088F-D915-4528-B182-65D5184300DC}" srcOrd="0" destOrd="0" presId="urn:microsoft.com/office/officeart/2005/8/layout/cycle2"/>
    <dgm:cxn modelId="{1CBBEACD-143F-4941-94B7-0BD4A77C2AD3}" srcId="{C15A6876-EBD0-4F92-AD0D-1A5AF4509E9B}" destId="{4770BD22-83B2-406D-9D01-22BEA5A8D167}" srcOrd="5" destOrd="0" parTransId="{4E133145-72DF-4988-93EE-B2B063548B85}" sibTransId="{F4164841-9F1E-4E9C-8993-BC26E9132372}"/>
    <dgm:cxn modelId="{67DC2FCF-223F-48DE-9819-EDFE2F3352C1}" type="presOf" srcId="{746EBE57-C9B5-4D77-BB34-A67E7660B146}" destId="{A4AF39BF-5BF6-4728-9204-9780E35A1F4D}" srcOrd="0" destOrd="0" presId="urn:microsoft.com/office/officeart/2005/8/layout/cycle2"/>
    <dgm:cxn modelId="{D273E9CF-D8A3-47AE-B4DA-36D18D4C591C}" type="presOf" srcId="{4F276729-4E14-4AA3-AB2F-E46815EF3657}" destId="{5C126761-78E6-4AF3-92FB-B212B790A381}" srcOrd="0" destOrd="0" presId="urn:microsoft.com/office/officeart/2005/8/layout/cycle2"/>
    <dgm:cxn modelId="{20BD26DB-5DED-4896-B757-F15BA87071E6}" type="presOf" srcId="{E03369BD-641C-478E-8738-9751C3C2CE23}" destId="{37E88BCC-7F86-4456-82D0-91F7B62B4C5C}" srcOrd="0" destOrd="0" presId="urn:microsoft.com/office/officeart/2005/8/layout/cycle2"/>
    <dgm:cxn modelId="{13A167ED-A9DA-4D30-A2E9-33DC34FBEC9E}" type="presOf" srcId="{F4164841-9F1E-4E9C-8993-BC26E9132372}" destId="{F76A2CF3-A309-4ECE-A50E-B2925E8BC0BE}" srcOrd="1" destOrd="0" presId="urn:microsoft.com/office/officeart/2005/8/layout/cycle2"/>
    <dgm:cxn modelId="{5BB4D6F0-52E6-444C-845C-7556D2F3BCD2}" type="presOf" srcId="{F4164841-9F1E-4E9C-8993-BC26E9132372}" destId="{F7A4F934-0D05-4E08-9347-A2983FEA0DFD}" srcOrd="0" destOrd="0" presId="urn:microsoft.com/office/officeart/2005/8/layout/cycle2"/>
    <dgm:cxn modelId="{7C065AF7-5763-4B50-B36D-F4E40DEF93CF}" type="presOf" srcId="{A6DE4619-01FF-443A-B136-037E326C7115}" destId="{0A08B483-DE11-4C78-B6B6-BBF2B6A486E9}" srcOrd="0" destOrd="0" presId="urn:microsoft.com/office/officeart/2005/8/layout/cycle2"/>
    <dgm:cxn modelId="{9DE437F9-B561-4DBD-9CF5-A4D5C681AE89}" type="presOf" srcId="{426BD66A-ED5A-4178-89EE-662B646ABD7E}" destId="{0F1332AA-5203-4A24-B44D-A3F141E24FF7}" srcOrd="1" destOrd="0" presId="urn:microsoft.com/office/officeart/2005/8/layout/cycle2"/>
    <dgm:cxn modelId="{B3750B4B-093B-4591-A5B5-CB3F05A792FD}" type="presParOf" srcId="{D6164595-1C75-47ED-939D-48D68329DD9F}" destId="{A4AF39BF-5BF6-4728-9204-9780E35A1F4D}" srcOrd="0" destOrd="0" presId="urn:microsoft.com/office/officeart/2005/8/layout/cycle2"/>
    <dgm:cxn modelId="{E46CE777-DA92-4FEA-9ACB-DA9657E011D9}" type="presParOf" srcId="{D6164595-1C75-47ED-939D-48D68329DD9F}" destId="{A93F4197-108E-4A20-92B2-F161FF8ED1CC}" srcOrd="1" destOrd="0" presId="urn:microsoft.com/office/officeart/2005/8/layout/cycle2"/>
    <dgm:cxn modelId="{CC72E066-2D37-416C-92BA-DCDAF45D92E6}" type="presParOf" srcId="{A93F4197-108E-4A20-92B2-F161FF8ED1CC}" destId="{CDE60A8D-DBEB-440A-9E7B-5EF9DA15E961}" srcOrd="0" destOrd="0" presId="urn:microsoft.com/office/officeart/2005/8/layout/cycle2"/>
    <dgm:cxn modelId="{CD71258F-87E0-41C4-8BAC-77606DD4B996}" type="presParOf" srcId="{D6164595-1C75-47ED-939D-48D68329DD9F}" destId="{ED43F45F-7F5B-4EFF-AD6C-1FD57EBAAA3B}" srcOrd="2" destOrd="0" presId="urn:microsoft.com/office/officeart/2005/8/layout/cycle2"/>
    <dgm:cxn modelId="{2DAA31C6-1B1C-4BE7-9039-77CBB2794523}" type="presParOf" srcId="{D6164595-1C75-47ED-939D-48D68329DD9F}" destId="{78F1DD71-1F57-424E-8AE2-AA57AA14583B}" srcOrd="3" destOrd="0" presId="urn:microsoft.com/office/officeart/2005/8/layout/cycle2"/>
    <dgm:cxn modelId="{FE61B525-6AF0-405E-AA54-C07C8D65D689}" type="presParOf" srcId="{78F1DD71-1F57-424E-8AE2-AA57AA14583B}" destId="{400136C9-EBC9-4213-A5D1-AC78B655ACDA}" srcOrd="0" destOrd="0" presId="urn:microsoft.com/office/officeart/2005/8/layout/cycle2"/>
    <dgm:cxn modelId="{78C1B57C-B265-4AC1-80E1-51BC6597B959}" type="presParOf" srcId="{D6164595-1C75-47ED-939D-48D68329DD9F}" destId="{A7C70F04-EED0-41C7-AEDF-8354C4CC7EC2}" srcOrd="4" destOrd="0" presId="urn:microsoft.com/office/officeart/2005/8/layout/cycle2"/>
    <dgm:cxn modelId="{E8B8782B-A817-4A85-B955-E69FD4561DA4}" type="presParOf" srcId="{D6164595-1C75-47ED-939D-48D68329DD9F}" destId="{2DBA1AC8-831C-4B02-B45B-678847FD2517}" srcOrd="5" destOrd="0" presId="urn:microsoft.com/office/officeart/2005/8/layout/cycle2"/>
    <dgm:cxn modelId="{79DC385B-1649-47A2-B339-0FE2FE4834B3}" type="presParOf" srcId="{2DBA1AC8-831C-4B02-B45B-678847FD2517}" destId="{0F1332AA-5203-4A24-B44D-A3F141E24FF7}" srcOrd="0" destOrd="0" presId="urn:microsoft.com/office/officeart/2005/8/layout/cycle2"/>
    <dgm:cxn modelId="{743F2255-FB2D-4C68-8B75-0473B42C53D1}" type="presParOf" srcId="{D6164595-1C75-47ED-939D-48D68329DD9F}" destId="{0695F121-2C3C-4724-AF5E-0989F10E4C48}" srcOrd="6" destOrd="0" presId="urn:microsoft.com/office/officeart/2005/8/layout/cycle2"/>
    <dgm:cxn modelId="{0305D2AB-D527-40ED-8AF5-E8EB68BD781C}" type="presParOf" srcId="{D6164595-1C75-47ED-939D-48D68329DD9F}" destId="{ACC7088E-1DCA-4715-A760-4ED59F8DB25B}" srcOrd="7" destOrd="0" presId="urn:microsoft.com/office/officeart/2005/8/layout/cycle2"/>
    <dgm:cxn modelId="{BA01D9DD-BD90-4801-B1F0-D7705ED337F3}" type="presParOf" srcId="{ACC7088E-1DCA-4715-A760-4ED59F8DB25B}" destId="{99450120-F2C8-4782-BCBE-733C13612387}" srcOrd="0" destOrd="0" presId="urn:microsoft.com/office/officeart/2005/8/layout/cycle2"/>
    <dgm:cxn modelId="{2B9CDDB2-9E04-410B-8FBD-E3F0540AE1E4}" type="presParOf" srcId="{D6164595-1C75-47ED-939D-48D68329DD9F}" destId="{63A0088F-D915-4528-B182-65D5184300DC}" srcOrd="8" destOrd="0" presId="urn:microsoft.com/office/officeart/2005/8/layout/cycle2"/>
    <dgm:cxn modelId="{8A7937AE-E0A4-461F-AB67-D07014449B02}" type="presParOf" srcId="{D6164595-1C75-47ED-939D-48D68329DD9F}" destId="{0A08B483-DE11-4C78-B6B6-BBF2B6A486E9}" srcOrd="9" destOrd="0" presId="urn:microsoft.com/office/officeart/2005/8/layout/cycle2"/>
    <dgm:cxn modelId="{6ECCCCC5-42BE-4C86-AD1A-324223C6414E}" type="presParOf" srcId="{0A08B483-DE11-4C78-B6B6-BBF2B6A486E9}" destId="{041D462C-FDA4-40C4-8016-478639AD6EC5}" srcOrd="0" destOrd="0" presId="urn:microsoft.com/office/officeart/2005/8/layout/cycle2"/>
    <dgm:cxn modelId="{D54939C8-08EA-4B0C-B620-049771FD2F44}" type="presParOf" srcId="{D6164595-1C75-47ED-939D-48D68329DD9F}" destId="{920802AB-78D6-44DA-9CD9-ACF3E4834920}" srcOrd="10" destOrd="0" presId="urn:microsoft.com/office/officeart/2005/8/layout/cycle2"/>
    <dgm:cxn modelId="{EC9AF12D-69B4-46D1-A329-5A2F29B1CCCB}" type="presParOf" srcId="{D6164595-1C75-47ED-939D-48D68329DD9F}" destId="{F7A4F934-0D05-4E08-9347-A2983FEA0DFD}" srcOrd="11" destOrd="0" presId="urn:microsoft.com/office/officeart/2005/8/layout/cycle2"/>
    <dgm:cxn modelId="{B2EDBF55-F0C0-4634-9399-D738F2A186C4}" type="presParOf" srcId="{F7A4F934-0D05-4E08-9347-A2983FEA0DFD}" destId="{F76A2CF3-A309-4ECE-A50E-B2925E8BC0BE}" srcOrd="0" destOrd="0" presId="urn:microsoft.com/office/officeart/2005/8/layout/cycle2"/>
    <dgm:cxn modelId="{7B5E22A6-0BF4-457A-9E64-B5EC536E3A40}" type="presParOf" srcId="{D6164595-1C75-47ED-939D-48D68329DD9F}" destId="{5C126761-78E6-4AF3-92FB-B212B790A381}" srcOrd="12" destOrd="0" presId="urn:microsoft.com/office/officeart/2005/8/layout/cycle2"/>
    <dgm:cxn modelId="{7583E522-E910-40EC-BDEE-E2278ECA27F8}" type="presParOf" srcId="{D6164595-1C75-47ED-939D-48D68329DD9F}" destId="{471B4AC6-A7F5-4B1B-9AC0-07A67D70F1E8}" srcOrd="13" destOrd="0" presId="urn:microsoft.com/office/officeart/2005/8/layout/cycle2"/>
    <dgm:cxn modelId="{8E52A71D-A898-4D03-9916-A5429BD50EAB}" type="presParOf" srcId="{471B4AC6-A7F5-4B1B-9AC0-07A67D70F1E8}" destId="{2B626D4F-E9FD-4FF8-81D2-5714B767C3B1}" srcOrd="0" destOrd="0" presId="urn:microsoft.com/office/officeart/2005/8/layout/cycle2"/>
    <dgm:cxn modelId="{1A9B9C53-2F34-45C7-B1E5-4A63439B2EF6}" type="presParOf" srcId="{D6164595-1C75-47ED-939D-48D68329DD9F}" destId="{A0E94655-9650-4738-97F9-630E7D5C491F}" srcOrd="14" destOrd="0" presId="urn:microsoft.com/office/officeart/2005/8/layout/cycle2"/>
    <dgm:cxn modelId="{0BF365E4-D5CC-4FA7-9A6A-4D844B35AB6C}" type="presParOf" srcId="{D6164595-1C75-47ED-939D-48D68329DD9F}" destId="{37E88BCC-7F86-4456-82D0-91F7B62B4C5C}" srcOrd="15" destOrd="0" presId="urn:microsoft.com/office/officeart/2005/8/layout/cycle2"/>
    <dgm:cxn modelId="{702C0BD8-5187-4F47-8E98-8C0EE1C9B6D3}" type="presParOf" srcId="{37E88BCC-7F86-4456-82D0-91F7B62B4C5C}" destId="{1F4D8B71-FAD6-4C13-864E-E931BF5D0A0E}" srcOrd="0" destOrd="0" presId="urn:microsoft.com/office/officeart/2005/8/layout/cycle2"/>
    <dgm:cxn modelId="{35411E49-86B1-4D81-A437-42ADBC23B3F4}" type="presParOf" srcId="{D6164595-1C75-47ED-939D-48D68329DD9F}" destId="{46C3F864-BF79-4236-8FD6-ED7FFEC6FFA5}" srcOrd="16" destOrd="0" presId="urn:microsoft.com/office/officeart/2005/8/layout/cycle2"/>
    <dgm:cxn modelId="{D911E601-C915-4E9E-93BF-5C2B84097696}" type="presParOf" srcId="{D6164595-1C75-47ED-939D-48D68329DD9F}" destId="{AAFA601F-C73C-412B-9819-D710DFA3A63F}" srcOrd="17" destOrd="0" presId="urn:microsoft.com/office/officeart/2005/8/layout/cycle2"/>
    <dgm:cxn modelId="{6ED2E343-57B1-4145-8879-56619E2D53A3}" type="presParOf" srcId="{AAFA601F-C73C-412B-9819-D710DFA3A63F}" destId="{267B5CE5-98FA-4B52-904B-10AEDA984F5A}" srcOrd="0" destOrd="0" presId="urn:microsoft.com/office/officeart/2005/8/layout/cycle2"/>
    <dgm:cxn modelId="{571E6D60-8266-4FF7-A8EA-BDE73D1B9C20}" type="presParOf" srcId="{D6164595-1C75-47ED-939D-48D68329DD9F}" destId="{BD1ED124-C299-408E-A1F3-A30451833A31}" srcOrd="18" destOrd="0" presId="urn:microsoft.com/office/officeart/2005/8/layout/cycle2"/>
    <dgm:cxn modelId="{FB001FF9-2B84-4601-A921-4073ABED5C48}" type="presParOf" srcId="{D6164595-1C75-47ED-939D-48D68329DD9F}" destId="{34E02B31-E894-4219-A9CA-3D6E5475C2F5}" srcOrd="19" destOrd="0" presId="urn:microsoft.com/office/officeart/2005/8/layout/cycle2"/>
    <dgm:cxn modelId="{E4BD30DA-3A99-4FB2-B083-69FBF7CE96F1}" type="presParOf" srcId="{34E02B31-E894-4219-A9CA-3D6E5475C2F5}" destId="{791551C9-9F56-4B2E-A917-520752296B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28098-AA2A-4A73-B234-CA23ECCF16E1}">
      <dsp:nvSpPr>
        <dsp:cNvPr id="0" name=""/>
        <dsp:cNvSpPr/>
      </dsp:nvSpPr>
      <dsp:spPr>
        <a:xfrm>
          <a:off x="0" y="81067"/>
          <a:ext cx="6692813" cy="743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purpose of the budget is to plan necessary operating and capital expenditures for the next fiscal year (Oct. 1, 2021 – Sept. 30, 2022).</a:t>
          </a:r>
        </a:p>
      </dsp:txBody>
      <dsp:txXfrm>
        <a:off x="36282" y="117349"/>
        <a:ext cx="6620249" cy="670678"/>
      </dsp:txXfrm>
    </dsp:sp>
    <dsp:sp modelId="{14ED238C-96E5-4608-A73D-454CA41259B6}">
      <dsp:nvSpPr>
        <dsp:cNvPr id="0" name=""/>
        <dsp:cNvSpPr/>
      </dsp:nvSpPr>
      <dsp:spPr>
        <a:xfrm>
          <a:off x="0" y="864629"/>
          <a:ext cx="6692813" cy="743242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budget supports a multitude of services that are delivered by 14 departments. The total expenditure amount to provide these services is $38,631,606.</a:t>
          </a:r>
        </a:p>
      </dsp:txBody>
      <dsp:txXfrm>
        <a:off x="36282" y="900911"/>
        <a:ext cx="6620249" cy="670678"/>
      </dsp:txXfrm>
    </dsp:sp>
    <dsp:sp modelId="{29947938-579A-42C8-8D62-44076FA0D828}">
      <dsp:nvSpPr>
        <dsp:cNvPr id="0" name=""/>
        <dsp:cNvSpPr/>
      </dsp:nvSpPr>
      <dsp:spPr>
        <a:xfrm>
          <a:off x="0" y="1648192"/>
          <a:ext cx="6692813" cy="743242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budget is guided by: </a:t>
          </a:r>
        </a:p>
      </dsp:txBody>
      <dsp:txXfrm>
        <a:off x="36282" y="1684474"/>
        <a:ext cx="6620249" cy="670678"/>
      </dsp:txXfrm>
    </dsp:sp>
    <dsp:sp modelId="{7B93FB31-A658-48C2-9F50-5282523302BA}">
      <dsp:nvSpPr>
        <dsp:cNvPr id="0" name=""/>
        <dsp:cNvSpPr/>
      </dsp:nvSpPr>
      <dsp:spPr>
        <a:xfrm>
          <a:off x="0" y="2431755"/>
          <a:ext cx="6692813" cy="743242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City Council’s Vision, Strategic Goals, and Community Values </a:t>
          </a:r>
        </a:p>
      </dsp:txBody>
      <dsp:txXfrm>
        <a:off x="36282" y="2468037"/>
        <a:ext cx="6620249" cy="670678"/>
      </dsp:txXfrm>
    </dsp:sp>
    <dsp:sp modelId="{D39692DA-2156-4BC7-AA85-EF7071931B66}">
      <dsp:nvSpPr>
        <dsp:cNvPr id="0" name=""/>
        <dsp:cNvSpPr/>
      </dsp:nvSpPr>
      <dsp:spPr>
        <a:xfrm>
          <a:off x="0" y="3215317"/>
          <a:ext cx="6692813" cy="743242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The City’s Principles of Sound Financial Management </a:t>
          </a:r>
        </a:p>
      </dsp:txBody>
      <dsp:txXfrm>
        <a:off x="36282" y="3251599"/>
        <a:ext cx="6620249" cy="670678"/>
      </dsp:txXfrm>
    </dsp:sp>
    <dsp:sp modelId="{F8CEE059-3FA7-4ED1-8C5E-1A397BF5335A}">
      <dsp:nvSpPr>
        <dsp:cNvPr id="0" name=""/>
        <dsp:cNvSpPr/>
      </dsp:nvSpPr>
      <dsp:spPr>
        <a:xfrm>
          <a:off x="0" y="3998880"/>
          <a:ext cx="6692813" cy="743242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City Budget Policies</a:t>
          </a:r>
        </a:p>
      </dsp:txBody>
      <dsp:txXfrm>
        <a:off x="36282" y="4035162"/>
        <a:ext cx="6620249" cy="670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F39BF-5BF6-4728-9204-9780E35A1F4D}">
      <dsp:nvSpPr>
        <dsp:cNvPr id="0" name=""/>
        <dsp:cNvSpPr/>
      </dsp:nvSpPr>
      <dsp:spPr>
        <a:xfrm>
          <a:off x="1246190" y="1381957"/>
          <a:ext cx="1403658" cy="1323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Goal #1 – COVID-19 Management along with Caldwell County hub/vaccine distribution</a:t>
          </a:r>
          <a:endParaRPr lang="en-US" sz="1000" kern="1200" dirty="0"/>
        </a:p>
      </dsp:txBody>
      <dsp:txXfrm>
        <a:off x="1451751" y="1575767"/>
        <a:ext cx="992536" cy="935798"/>
      </dsp:txXfrm>
    </dsp:sp>
    <dsp:sp modelId="{A93F4197-108E-4A20-92B2-F161FF8ED1CC}">
      <dsp:nvSpPr>
        <dsp:cNvPr id="0" name=""/>
        <dsp:cNvSpPr/>
      </dsp:nvSpPr>
      <dsp:spPr>
        <a:xfrm rot="19171287">
          <a:off x="2453104" y="1119156"/>
          <a:ext cx="547269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464173" y="1210835"/>
        <a:ext cx="454780" cy="184978"/>
      </dsp:txXfrm>
    </dsp:sp>
    <dsp:sp modelId="{ED43F45F-7F5B-4EFF-AD6C-1FD57EBAAA3B}">
      <dsp:nvSpPr>
        <dsp:cNvPr id="0" name=""/>
        <dsp:cNvSpPr/>
      </dsp:nvSpPr>
      <dsp:spPr>
        <a:xfrm>
          <a:off x="2978254" y="0"/>
          <a:ext cx="1336317" cy="1226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#2 – Community Clean-up and appearance</a:t>
          </a:r>
        </a:p>
      </dsp:txBody>
      <dsp:txXfrm>
        <a:off x="3173953" y="179673"/>
        <a:ext cx="944919" cy="867537"/>
      </dsp:txXfrm>
    </dsp:sp>
    <dsp:sp modelId="{78F1DD71-1F57-424E-8AE2-AA57AA14583B}">
      <dsp:nvSpPr>
        <dsp:cNvPr id="0" name=""/>
        <dsp:cNvSpPr/>
      </dsp:nvSpPr>
      <dsp:spPr>
        <a:xfrm rot="21593194">
          <a:off x="4513269" y="457103"/>
          <a:ext cx="478688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D2631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13269" y="518854"/>
        <a:ext cx="386199" cy="184978"/>
      </dsp:txXfrm>
    </dsp:sp>
    <dsp:sp modelId="{A7C70F04-EED0-41C7-AEDF-8354C4CC7EC2}">
      <dsp:nvSpPr>
        <dsp:cNvPr id="0" name=""/>
        <dsp:cNvSpPr/>
      </dsp:nvSpPr>
      <dsp:spPr>
        <a:xfrm>
          <a:off x="5217752" y="0"/>
          <a:ext cx="1208540" cy="1218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#3 – Customer Service</a:t>
          </a:r>
        </a:p>
      </dsp:txBody>
      <dsp:txXfrm>
        <a:off x="5394739" y="178411"/>
        <a:ext cx="854566" cy="861447"/>
      </dsp:txXfrm>
    </dsp:sp>
    <dsp:sp modelId="{2DBA1AC8-831C-4B02-B45B-678847FD2517}">
      <dsp:nvSpPr>
        <dsp:cNvPr id="0" name=""/>
        <dsp:cNvSpPr/>
      </dsp:nvSpPr>
      <dsp:spPr>
        <a:xfrm rot="25967">
          <a:off x="6487034" y="461698"/>
          <a:ext cx="447283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487035" y="523008"/>
        <a:ext cx="354794" cy="184978"/>
      </dsp:txXfrm>
    </dsp:sp>
    <dsp:sp modelId="{0695F121-2C3C-4724-AF5E-0989F10E4C48}">
      <dsp:nvSpPr>
        <dsp:cNvPr id="0" name=""/>
        <dsp:cNvSpPr/>
      </dsp:nvSpPr>
      <dsp:spPr>
        <a:xfrm>
          <a:off x="7012648" y="0"/>
          <a:ext cx="1304729" cy="124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#4 – Downtown Improvements including public facilities</a:t>
          </a:r>
        </a:p>
      </dsp:txBody>
      <dsp:txXfrm>
        <a:off x="7203721" y="182489"/>
        <a:ext cx="922583" cy="881133"/>
      </dsp:txXfrm>
    </dsp:sp>
    <dsp:sp modelId="{ACC7088E-1DCA-4715-A760-4ED59F8DB25B}">
      <dsp:nvSpPr>
        <dsp:cNvPr id="0" name=""/>
        <dsp:cNvSpPr/>
      </dsp:nvSpPr>
      <dsp:spPr>
        <a:xfrm rot="2046053">
          <a:off x="8359784" y="1152853"/>
          <a:ext cx="630755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389E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367736" y="1188585"/>
        <a:ext cx="538266" cy="184978"/>
      </dsp:txXfrm>
    </dsp:sp>
    <dsp:sp modelId="{63A0088F-D915-4528-B182-65D5184300DC}">
      <dsp:nvSpPr>
        <dsp:cNvPr id="0" name=""/>
        <dsp:cNvSpPr/>
      </dsp:nvSpPr>
      <dsp:spPr>
        <a:xfrm>
          <a:off x="9046461" y="1373527"/>
          <a:ext cx="1433446" cy="1340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#5 – Comprehensive set of capital improvements &amp; financing   </a:t>
          </a:r>
        </a:p>
      </dsp:txBody>
      <dsp:txXfrm>
        <a:off x="9256384" y="1569808"/>
        <a:ext cx="1013600" cy="947728"/>
      </dsp:txXfrm>
    </dsp:sp>
    <dsp:sp modelId="{0A08B483-DE11-4C78-B6B6-BBF2B6A486E9}">
      <dsp:nvSpPr>
        <dsp:cNvPr id="0" name=""/>
        <dsp:cNvSpPr/>
      </dsp:nvSpPr>
      <dsp:spPr>
        <a:xfrm rot="5158991">
          <a:off x="9754641" y="2674458"/>
          <a:ext cx="127325" cy="3082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772402" y="2717065"/>
        <a:ext cx="89128" cy="184978"/>
      </dsp:txXfrm>
    </dsp:sp>
    <dsp:sp modelId="{920802AB-78D6-44DA-9CD9-ACF3E4834920}">
      <dsp:nvSpPr>
        <dsp:cNvPr id="0" name=""/>
        <dsp:cNvSpPr/>
      </dsp:nvSpPr>
      <dsp:spPr>
        <a:xfrm>
          <a:off x="9208385" y="2950579"/>
          <a:ext cx="1326451" cy="1274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#6 – Park Improvements &amp; grant applications</a:t>
          </a:r>
        </a:p>
      </dsp:txBody>
      <dsp:txXfrm>
        <a:off x="9402639" y="3137197"/>
        <a:ext cx="937943" cy="901074"/>
      </dsp:txXfrm>
    </dsp:sp>
    <dsp:sp modelId="{F7A4F934-0D05-4E08-9347-A2983FEA0DFD}">
      <dsp:nvSpPr>
        <dsp:cNvPr id="0" name=""/>
        <dsp:cNvSpPr/>
      </dsp:nvSpPr>
      <dsp:spPr>
        <a:xfrm rot="9153650">
          <a:off x="8555461" y="3933397"/>
          <a:ext cx="707057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8642748" y="3973746"/>
        <a:ext cx="614568" cy="184978"/>
      </dsp:txXfrm>
    </dsp:sp>
    <dsp:sp modelId="{5C126761-78E6-4AF3-92FB-B212B790A381}">
      <dsp:nvSpPr>
        <dsp:cNvPr id="0" name=""/>
        <dsp:cNvSpPr/>
      </dsp:nvSpPr>
      <dsp:spPr>
        <a:xfrm>
          <a:off x="7194394" y="3949796"/>
          <a:ext cx="1397236" cy="1330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#7 – Workforce Diversity</a:t>
          </a:r>
        </a:p>
      </dsp:txBody>
      <dsp:txXfrm>
        <a:off x="7399014" y="4144647"/>
        <a:ext cx="987996" cy="940823"/>
      </dsp:txXfrm>
    </dsp:sp>
    <dsp:sp modelId="{471B4AC6-A7F5-4B1B-9AC0-07A67D70F1E8}">
      <dsp:nvSpPr>
        <dsp:cNvPr id="0" name=""/>
        <dsp:cNvSpPr/>
      </dsp:nvSpPr>
      <dsp:spPr>
        <a:xfrm rot="10753827">
          <a:off x="6581950" y="4474918"/>
          <a:ext cx="536488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D2631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6674435" y="4535956"/>
        <a:ext cx="443999" cy="184978"/>
      </dsp:txXfrm>
    </dsp:sp>
    <dsp:sp modelId="{A0E94655-9650-4738-97F9-630E7D5C491F}">
      <dsp:nvSpPr>
        <dsp:cNvPr id="0" name=""/>
        <dsp:cNvSpPr/>
      </dsp:nvSpPr>
      <dsp:spPr>
        <a:xfrm>
          <a:off x="5047242" y="3987894"/>
          <a:ext cx="1437465" cy="1311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#8 – Traffic Signal/safety improvements at South 183 @ Southside</a:t>
          </a:r>
        </a:p>
      </dsp:txBody>
      <dsp:txXfrm>
        <a:off x="5257754" y="4179954"/>
        <a:ext cx="1016441" cy="927350"/>
      </dsp:txXfrm>
    </dsp:sp>
    <dsp:sp modelId="{37E88BCC-7F86-4456-82D0-91F7B62B4C5C}">
      <dsp:nvSpPr>
        <dsp:cNvPr id="0" name=""/>
        <dsp:cNvSpPr/>
      </dsp:nvSpPr>
      <dsp:spPr>
        <a:xfrm rot="10825074">
          <a:off x="4523966" y="4482126"/>
          <a:ext cx="467311" cy="30829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616454" y="4544122"/>
        <a:ext cx="374822" cy="184978"/>
      </dsp:txXfrm>
    </dsp:sp>
    <dsp:sp modelId="{46C3F864-BF79-4236-8FD6-ED7FFEC6FFA5}">
      <dsp:nvSpPr>
        <dsp:cNvPr id="0" name=""/>
        <dsp:cNvSpPr/>
      </dsp:nvSpPr>
      <dsp:spPr>
        <a:xfrm>
          <a:off x="3058273" y="3968078"/>
          <a:ext cx="1391810" cy="1321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#9 – 2040 Comprehensive Plan</a:t>
          </a:r>
        </a:p>
      </dsp:txBody>
      <dsp:txXfrm>
        <a:off x="3262099" y="4161645"/>
        <a:ext cx="984158" cy="934622"/>
      </dsp:txXfrm>
    </dsp:sp>
    <dsp:sp modelId="{AAFA601F-C73C-412B-9819-D710DFA3A63F}">
      <dsp:nvSpPr>
        <dsp:cNvPr id="0" name=""/>
        <dsp:cNvSpPr/>
      </dsp:nvSpPr>
      <dsp:spPr>
        <a:xfrm rot="12620530">
          <a:off x="2616814" y="3971231"/>
          <a:ext cx="554100" cy="308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702969" y="4056251"/>
        <a:ext cx="461611" cy="184978"/>
      </dsp:txXfrm>
    </dsp:sp>
    <dsp:sp modelId="{BD1ED124-C299-408E-A1F3-A30451833A31}">
      <dsp:nvSpPr>
        <dsp:cNvPr id="0" name=""/>
        <dsp:cNvSpPr/>
      </dsp:nvSpPr>
      <dsp:spPr>
        <a:xfrm>
          <a:off x="1324315" y="2932951"/>
          <a:ext cx="1382693" cy="1356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Goal #10 – Creation of summer recreation program with LISD</a:t>
          </a:r>
        </a:p>
      </dsp:txBody>
      <dsp:txXfrm>
        <a:off x="1526806" y="3131644"/>
        <a:ext cx="977711" cy="959374"/>
      </dsp:txXfrm>
    </dsp:sp>
    <dsp:sp modelId="{34E02B31-E894-4219-A9CA-3D6E5475C2F5}">
      <dsp:nvSpPr>
        <dsp:cNvPr id="0" name=""/>
        <dsp:cNvSpPr/>
      </dsp:nvSpPr>
      <dsp:spPr>
        <a:xfrm rot="16051758">
          <a:off x="1920960" y="2668477"/>
          <a:ext cx="121339" cy="3082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939946" y="2748320"/>
        <a:ext cx="84937" cy="184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29ECF-A0BE-4536-BF93-018E57F15632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525E-0948-4584-B70E-EB917A7E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5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1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88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4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29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1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5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0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9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7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5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8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8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290B0BE-6846-46CF-9BEC-9412813A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Budget in Brief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BDEDF-F800-47F6-AFB1-0B356B3F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FY 2021-2022</a:t>
            </a:r>
          </a:p>
        </p:txBody>
      </p:sp>
      <p:pic>
        <p:nvPicPr>
          <p:cNvPr id="7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352829BC-7161-49DD-9747-F319343ADD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78" b="2078"/>
          <a:stretch>
            <a:fillRect/>
          </a:stretch>
        </p:blipFill>
        <p:spPr>
          <a:xfrm>
            <a:off x="1448139" y="934222"/>
            <a:ext cx="736369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1AB2-7033-4D9C-A5CC-6520DAE4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76" y="400083"/>
            <a:ext cx="6086963" cy="7241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u="sng" dirty="0"/>
              <a:t>GENERAL FUND EXPENSES</a:t>
            </a:r>
            <a:br>
              <a:rPr lang="en-US" u="sng" dirty="0"/>
            </a:br>
            <a:r>
              <a:rPr lang="en-US" dirty="0"/>
              <a:t>(2021-22 - $12,542,528)</a:t>
            </a:r>
            <a:endParaRPr lang="en-US" u="sng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3F22B4-24AB-4ECD-A697-B6639AF8B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532884"/>
              </p:ext>
            </p:extLst>
          </p:nvPr>
        </p:nvGraphicFramePr>
        <p:xfrm>
          <a:off x="99430" y="915515"/>
          <a:ext cx="11141994" cy="580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9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1249E2-E6EA-4801-BA56-185365A6A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206616"/>
              </p:ext>
            </p:extLst>
          </p:nvPr>
        </p:nvGraphicFramePr>
        <p:xfrm>
          <a:off x="0" y="133641"/>
          <a:ext cx="11672596" cy="659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98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35D0B9-C6A2-4D80-8628-FAA567C01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720475"/>
              </p:ext>
            </p:extLst>
          </p:nvPr>
        </p:nvGraphicFramePr>
        <p:xfrm>
          <a:off x="670805" y="89075"/>
          <a:ext cx="8879595" cy="627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35D0B9-C6A2-4D80-8628-FAA567C01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237928"/>
              </p:ext>
            </p:extLst>
          </p:nvPr>
        </p:nvGraphicFramePr>
        <p:xfrm>
          <a:off x="516920" y="285530"/>
          <a:ext cx="9187364" cy="569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C26D5AA-F6F3-4EE9-AAFB-ED6D943FB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788833"/>
              </p:ext>
            </p:extLst>
          </p:nvPr>
        </p:nvGraphicFramePr>
        <p:xfrm>
          <a:off x="-600147" y="1091911"/>
          <a:ext cx="11583833" cy="535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B108F67-67C0-4037-9633-40ABF683A396}"/>
              </a:ext>
            </a:extLst>
          </p:cNvPr>
          <p:cNvSpPr txBox="1">
            <a:spLocks/>
          </p:cNvSpPr>
          <p:nvPr/>
        </p:nvSpPr>
        <p:spPr>
          <a:xfrm>
            <a:off x="1797666" y="305313"/>
            <a:ext cx="8596668" cy="7865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>
                <a:solidFill>
                  <a:srgbClr val="D26310"/>
                </a:solidFill>
              </a:rPr>
              <a:t>2021-22 Adopted Strategic Goals</a:t>
            </a:r>
          </a:p>
        </p:txBody>
      </p:sp>
    </p:spTree>
    <p:extLst>
      <p:ext uri="{BB962C8B-B14F-4D97-AF65-F5344CB8AC3E}">
        <p14:creationId xmlns:p14="http://schemas.microsoft.com/office/powerpoint/2010/main" val="46089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A5A0B-3EB5-4FD1-8249-9A593583DCB2}"/>
              </a:ext>
            </a:extLst>
          </p:cNvPr>
          <p:cNvSpPr/>
          <p:nvPr/>
        </p:nvSpPr>
        <p:spPr>
          <a:xfrm>
            <a:off x="9965365" y="3429581"/>
            <a:ext cx="2157664" cy="310854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General Obligation Bond Rating -  AA- Standard </a:t>
            </a:r>
            <a:b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&amp; Poor’s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D97C7-7369-49C2-B6ED-9B39371CD36C}"/>
              </a:ext>
            </a:extLst>
          </p:cNvPr>
          <p:cNvSpPr txBox="1">
            <a:spLocks/>
          </p:cNvSpPr>
          <p:nvPr/>
        </p:nvSpPr>
        <p:spPr>
          <a:xfrm>
            <a:off x="248654" y="402126"/>
            <a:ext cx="4764504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latin typeface="Castellar" panose="020A0402060406010301" pitchFamily="18" charset="0"/>
              </a:rPr>
              <a:t>Top 10 Major Employers</a:t>
            </a:r>
            <a:endParaRPr lang="en-US" b="1" u="sng" dirty="0">
              <a:latin typeface="Castellar" panose="020A0402060406010301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263DB3-CB31-4122-BCAA-C17815BA0644}"/>
              </a:ext>
            </a:extLst>
          </p:cNvPr>
          <p:cNvSpPr txBox="1">
            <a:spLocks/>
          </p:cNvSpPr>
          <p:nvPr/>
        </p:nvSpPr>
        <p:spPr>
          <a:xfrm>
            <a:off x="5518455" y="395178"/>
            <a:ext cx="3435453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latin typeface="Castellar" panose="020A0402060406010301" pitchFamily="18" charset="0"/>
              </a:rPr>
              <a:t>Top 10 Taxpayers</a:t>
            </a:r>
            <a:endParaRPr lang="en-US" b="1" u="sng" dirty="0">
              <a:latin typeface="Castellar" panose="020A0402060406010301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8FAD36-556F-4021-928B-FC86D07FA970}"/>
              </a:ext>
            </a:extLst>
          </p:cNvPr>
          <p:cNvSpPr txBox="1">
            <a:spLocks/>
          </p:cNvSpPr>
          <p:nvPr/>
        </p:nvSpPr>
        <p:spPr>
          <a:xfrm>
            <a:off x="144380" y="1179095"/>
            <a:ext cx="4868778" cy="4778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Lockhart ISD					731</a:t>
            </a:r>
          </a:p>
          <a:p>
            <a:r>
              <a:rPr lang="en-US"/>
              <a:t>Walmart						225</a:t>
            </a:r>
          </a:p>
          <a:p>
            <a:r>
              <a:rPr lang="en-US"/>
              <a:t>Serta/Dormae Products			180</a:t>
            </a:r>
          </a:p>
          <a:p>
            <a:r>
              <a:rPr lang="en-US"/>
              <a:t>MTC (Lockhart Correctional)	175</a:t>
            </a:r>
          </a:p>
          <a:p>
            <a:r>
              <a:rPr lang="en-US"/>
              <a:t>H E Butt Grocery				170</a:t>
            </a:r>
          </a:p>
          <a:p>
            <a:r>
              <a:rPr lang="en-US"/>
              <a:t>Pegasus Schools				149</a:t>
            </a:r>
          </a:p>
          <a:p>
            <a:r>
              <a:rPr lang="en-US"/>
              <a:t>City of Lockhart				145</a:t>
            </a:r>
          </a:p>
          <a:p>
            <a:r>
              <a:rPr lang="en-US"/>
              <a:t>Student Transportation		 	 85</a:t>
            </a:r>
          </a:p>
          <a:p>
            <a:r>
              <a:rPr lang="en-US"/>
              <a:t>Parkview Nursing				 80</a:t>
            </a:r>
          </a:p>
          <a:p>
            <a:r>
              <a:rPr lang="en-US"/>
              <a:t>Chisolm Trail Nursing			 76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0DE4-F5F4-4E02-ABE1-8F5725BF2DB5}"/>
              </a:ext>
            </a:extLst>
          </p:cNvPr>
          <p:cNvSpPr txBox="1">
            <a:spLocks/>
          </p:cNvSpPr>
          <p:nvPr/>
        </p:nvSpPr>
        <p:spPr>
          <a:xfrm>
            <a:off x="4834927" y="825040"/>
            <a:ext cx="5130438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500"/>
              <a:t>						    </a:t>
            </a:r>
            <a:r>
              <a:rPr lang="en-US" sz="1500" u="sng"/>
              <a:t>Taxable Value</a:t>
            </a:r>
          </a:p>
          <a:p>
            <a:r>
              <a:rPr lang="en-US" sz="1500"/>
              <a:t>Walmart Stores Texas 			$9,027,430</a:t>
            </a:r>
          </a:p>
          <a:p>
            <a:r>
              <a:rPr lang="en-US" sz="1500"/>
              <a:t>Economy Realty LTD		 	  7,637,710</a:t>
            </a:r>
          </a:p>
          <a:p>
            <a:pPr marL="0" indent="0">
              <a:buFont typeface="Wingdings 3" charset="2"/>
              <a:buNone/>
            </a:pPr>
            <a:r>
              <a:rPr lang="en-US" sz="1500"/>
              <a:t>	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</a:rPr>
              <a:t>(Serta – real property)</a:t>
            </a:r>
          </a:p>
          <a:p>
            <a:r>
              <a:rPr lang="en-US" sz="1500"/>
              <a:t>LCRA Transmission Group	  	  5,526,490</a:t>
            </a:r>
          </a:p>
          <a:p>
            <a:r>
              <a:rPr lang="en-US" sz="1500"/>
              <a:t>Lockhart DMA Housing		  	  5,100,000 </a:t>
            </a:r>
          </a:p>
          <a:p>
            <a:pPr marL="0" indent="0">
              <a:buFont typeface="Wingdings 3" charset="2"/>
              <a:buNone/>
            </a:pPr>
            <a:r>
              <a:rPr lang="en-US" sz="1500"/>
              <a:t>     	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</a:rPr>
              <a:t>(Sunchase Square Apartments)</a:t>
            </a:r>
          </a:p>
          <a:p>
            <a:r>
              <a:rPr lang="en-US" sz="1500"/>
              <a:t>HEB Grocery			  	  4,984,010</a:t>
            </a:r>
          </a:p>
          <a:p>
            <a:r>
              <a:rPr lang="en-US" sz="1500"/>
              <a:t>WalMart Properties Inc.	  	  4,474,210</a:t>
            </a:r>
          </a:p>
          <a:p>
            <a:r>
              <a:rPr lang="en-US" sz="1500"/>
              <a:t>Lockhart Village Partners	  	  4,004,560</a:t>
            </a:r>
          </a:p>
          <a:p>
            <a:pPr marL="0" indent="0">
              <a:buFont typeface="Wingdings 3" charset="2"/>
              <a:buNone/>
            </a:pPr>
            <a:r>
              <a:rPr lang="en-US" sz="1500"/>
              <a:t>      	</a:t>
            </a:r>
            <a:r>
              <a:rPr lang="en-US" sz="1500">
                <a:solidFill>
                  <a:schemeClr val="accent1">
                    <a:lumMod val="75000"/>
                  </a:schemeClr>
                </a:solidFill>
              </a:rPr>
              <a:t>(Southpark Village Apartments)</a:t>
            </a:r>
          </a:p>
          <a:p>
            <a:r>
              <a:rPr lang="en-US" sz="1500"/>
              <a:t>Dormae Products, Inc.		  	  3,537,020</a:t>
            </a:r>
          </a:p>
          <a:p>
            <a:pPr marL="0" indent="0">
              <a:buFont typeface="Wingdings 3" charset="2"/>
              <a:buNone/>
            </a:pPr>
            <a:r>
              <a:rPr lang="en-US" sz="1500">
                <a:solidFill>
                  <a:schemeClr val="accent1">
                    <a:lumMod val="75000"/>
                  </a:schemeClr>
                </a:solidFill>
              </a:rPr>
              <a:t>	(Serta – personal property)</a:t>
            </a:r>
          </a:p>
          <a:p>
            <a:r>
              <a:rPr lang="en-US" sz="1500"/>
              <a:t>Stanton XT VRH Holdings 	  	  3,137,480</a:t>
            </a:r>
            <a:endParaRPr lang="en-US" sz="1500">
              <a:solidFill>
                <a:schemeClr val="accent2"/>
              </a:solidFill>
            </a:endParaRPr>
          </a:p>
          <a:p>
            <a:r>
              <a:rPr lang="en-US" sz="1500"/>
              <a:t>Bluebonnet Electric Coop		 $3,032,560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169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1F1DBD-ECDF-42C5-A486-5F01DA5E324F}"/>
              </a:ext>
            </a:extLst>
          </p:cNvPr>
          <p:cNvSpPr/>
          <p:nvPr/>
        </p:nvSpPr>
        <p:spPr>
          <a:xfrm>
            <a:off x="510691" y="342108"/>
            <a:ext cx="8262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Gotham Book" pitchFamily="50" charset="0"/>
              </a:rPr>
              <a:t>LOCKHART</a:t>
            </a:r>
            <a:r>
              <a:rPr lang="en-US" sz="4400" dirty="0">
                <a:solidFill>
                  <a:schemeClr val="accent2"/>
                </a:solidFill>
                <a:latin typeface="Gotham Book" pitchFamily="50" charset="0"/>
              </a:rPr>
              <a:t> AT-A-GLANCE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5D62F3-0FBE-4791-A48A-AB0E309A8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44578"/>
              </p:ext>
            </p:extLst>
          </p:nvPr>
        </p:nvGraphicFramePr>
        <p:xfrm>
          <a:off x="550447" y="1303685"/>
          <a:ext cx="6096000" cy="4573928"/>
        </p:xfrm>
        <a:graphic>
          <a:graphicData uri="http://schemas.openxmlformats.org/drawingml/2006/table">
            <a:tbl>
              <a:tblPr/>
              <a:tblGrid>
                <a:gridCol w="3123599">
                  <a:extLst>
                    <a:ext uri="{9D8B030D-6E8A-4147-A177-3AD203B41FA5}">
                      <a16:colId xmlns:a16="http://schemas.microsoft.com/office/drawing/2014/main" val="8878997"/>
                    </a:ext>
                  </a:extLst>
                </a:gridCol>
                <a:gridCol w="2972401">
                  <a:extLst>
                    <a:ext uri="{9D8B030D-6E8A-4147-A177-3AD203B41FA5}">
                      <a16:colId xmlns:a16="http://schemas.microsoft.com/office/drawing/2014/main" val="3820966535"/>
                    </a:ext>
                  </a:extLst>
                </a:gridCol>
              </a:tblGrid>
              <a:tr h="5580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Population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13,924 (2018)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921618"/>
                  </a:ext>
                </a:extLst>
              </a:tr>
              <a:tr h="55803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Geographic size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15.6 sq. miles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72335"/>
                  </a:ext>
                </a:extLst>
              </a:tr>
              <a:tr h="5977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Median 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38.2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681143"/>
                  </a:ext>
                </a:extLst>
              </a:tr>
              <a:tr h="5977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Labor force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5,948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99376"/>
                  </a:ext>
                </a:extLst>
              </a:tr>
              <a:tr h="5977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Average annual wage for jobs </a:t>
                      </a:r>
                      <a:br>
                        <a:rPr lang="en-US" sz="1600" dirty="0">
                          <a:latin typeface="Gotham Book" pitchFamily="50" charset="0"/>
                        </a:rPr>
                      </a:br>
                      <a:r>
                        <a:rPr lang="en-US" sz="1600" dirty="0">
                          <a:latin typeface="Gotham Book" pitchFamily="50" charset="0"/>
                        </a:rPr>
                        <a:t>in 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$39,637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451579"/>
                  </a:ext>
                </a:extLst>
              </a:tr>
              <a:tr h="5977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Median Household income for residents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$53,570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62948"/>
                  </a:ext>
                </a:extLst>
              </a:tr>
              <a:tr h="59776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Educational attainment age 25+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otham Book" pitchFamily="50" charset="0"/>
                        </a:rPr>
                        <a:t>HS graduate: 42.1%</a:t>
                      </a:r>
                    </a:p>
                    <a:p>
                      <a:r>
                        <a:rPr lang="en-US" sz="1600" dirty="0">
                          <a:latin typeface="Gotham Book" pitchFamily="50" charset="0"/>
                        </a:rPr>
                        <a:t>Associates: 4%</a:t>
                      </a:r>
                    </a:p>
                    <a:p>
                      <a:r>
                        <a:rPr lang="en-US" sz="1600" dirty="0">
                          <a:latin typeface="Gotham Book" pitchFamily="50" charset="0"/>
                        </a:rPr>
                        <a:t>Bachelors: 9.6%</a:t>
                      </a:r>
                    </a:p>
                    <a:p>
                      <a:r>
                        <a:rPr lang="en-US" sz="1600" dirty="0">
                          <a:latin typeface="Gotham Book" pitchFamily="50" charset="0"/>
                        </a:rPr>
                        <a:t>Graduate Degree: 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4167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D76BAA-E180-4525-8C2E-A35547A1F2C1}"/>
              </a:ext>
            </a:extLst>
          </p:cNvPr>
          <p:cNvSpPr/>
          <p:nvPr/>
        </p:nvSpPr>
        <p:spPr>
          <a:xfrm>
            <a:off x="510690" y="618078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Gotham Book" pitchFamily="50" charset="0"/>
              </a:rPr>
              <a:t>Sources: U.S. Census Bureau, Population Division; U.S. Census Bureau, American Community Survey; CHMURA Economics &amp; Analytics, </a:t>
            </a:r>
            <a:r>
              <a:rPr lang="en-US" sz="1000" dirty="0" err="1">
                <a:latin typeface="Gotham Book" pitchFamily="50" charset="0"/>
              </a:rPr>
              <a:t>JobsEQ</a:t>
            </a:r>
            <a:endParaRPr lang="en-US" sz="1000" dirty="0"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10314-FB2B-45C0-9ED3-53906C01D239}"/>
              </a:ext>
            </a:extLst>
          </p:cNvPr>
          <p:cNvSpPr txBox="1"/>
          <p:nvPr/>
        </p:nvSpPr>
        <p:spPr>
          <a:xfrm>
            <a:off x="516838" y="556591"/>
            <a:ext cx="5917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Gotham Book" pitchFamily="50" charset="0"/>
              </a:rPr>
              <a:t>REPRESENTING </a:t>
            </a:r>
          </a:p>
          <a:p>
            <a:r>
              <a:rPr lang="en-US" sz="3600" dirty="0">
                <a:latin typeface="Gotham Book" pitchFamily="50" charset="0"/>
              </a:rPr>
              <a:t>LOCKHART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FBC86-1177-464A-BA4C-B2EB655BCA63}"/>
              </a:ext>
            </a:extLst>
          </p:cNvPr>
          <p:cNvSpPr txBox="1"/>
          <p:nvPr/>
        </p:nvSpPr>
        <p:spPr>
          <a:xfrm>
            <a:off x="556594" y="1991205"/>
            <a:ext cx="46047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otham Bold" pitchFamily="50" charset="0"/>
              </a:rPr>
              <a:t>CITY COUNCIL</a:t>
            </a: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Lew White, Mayor</a:t>
            </a: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Angie Gonzales-Sanchez, Mayor Pro-</a:t>
            </a:r>
            <a:r>
              <a:rPr lang="en-US" sz="1600" dirty="0" err="1">
                <a:latin typeface="Gotham Book" pitchFamily="50" charset="0"/>
              </a:rPr>
              <a:t>Tem</a:t>
            </a:r>
            <a:endParaRPr lang="en-US" sz="1600" dirty="0">
              <a:latin typeface="Gotham Book" pitchFamily="50" charset="0"/>
            </a:endParaRP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Juan Mendoza, District 1 Council Member</a:t>
            </a: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David Bryant, District 2 Council Member</a:t>
            </a: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Kara McGregor, District 3 Council Member</a:t>
            </a: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Jeffry Michelson, District 4 Council Member</a:t>
            </a:r>
          </a:p>
          <a:p>
            <a:endParaRPr lang="en-US" sz="1600" dirty="0">
              <a:latin typeface="Gotham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Gotham Book" pitchFamily="50" charset="0"/>
              </a:rPr>
              <a:t>Brad Westmoreland, Council Member At-Large</a:t>
            </a:r>
          </a:p>
          <a:p>
            <a:endParaRPr lang="en-US" sz="1600" dirty="0">
              <a:latin typeface="Gotham Book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16CCE-9277-4C26-AAAF-A5D365A9849C}"/>
              </a:ext>
            </a:extLst>
          </p:cNvPr>
          <p:cNvSpPr txBox="1"/>
          <p:nvPr/>
        </p:nvSpPr>
        <p:spPr>
          <a:xfrm>
            <a:off x="6122505" y="1526253"/>
            <a:ext cx="354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Gotham Book" pitchFamily="50" charset="0"/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E7466-C41E-471E-9FC2-C0A9E9066AE1}"/>
              </a:ext>
            </a:extLst>
          </p:cNvPr>
          <p:cNvSpPr txBox="1"/>
          <p:nvPr/>
        </p:nvSpPr>
        <p:spPr>
          <a:xfrm>
            <a:off x="5976732" y="2409209"/>
            <a:ext cx="3544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otham Book" pitchFamily="50" charset="0"/>
              </a:rPr>
              <a:t>308 W. San Antonio St.</a:t>
            </a:r>
          </a:p>
          <a:p>
            <a:pPr algn="ctr"/>
            <a:r>
              <a:rPr lang="en-US" dirty="0">
                <a:latin typeface="Gotham Book" pitchFamily="50" charset="0"/>
              </a:rPr>
              <a:t>Lockhart, Texas 78644</a:t>
            </a:r>
          </a:p>
          <a:p>
            <a:pPr algn="ctr"/>
            <a:endParaRPr lang="en-US" dirty="0">
              <a:latin typeface="Gotham Book" pitchFamily="50" charset="0"/>
            </a:endParaRPr>
          </a:p>
          <a:p>
            <a:pPr algn="ctr"/>
            <a:r>
              <a:rPr lang="en-US" dirty="0">
                <a:latin typeface="Gotham Book" pitchFamily="50" charset="0"/>
              </a:rPr>
              <a:t>Website: www.lockhart-tx.org</a:t>
            </a:r>
          </a:p>
          <a:p>
            <a:pPr algn="ctr"/>
            <a:r>
              <a:rPr lang="en-US" dirty="0">
                <a:latin typeface="Gotham Book" pitchFamily="50" charset="0"/>
              </a:rPr>
              <a:t>Phone: 512-398-3461</a:t>
            </a:r>
          </a:p>
        </p:txBody>
      </p:sp>
      <p:pic>
        <p:nvPicPr>
          <p:cNvPr id="6" name="Picture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EDBB75-3F02-44B0-BC6A-DB60897B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249" t="-8571" r="1249" b="-8571"/>
          <a:stretch/>
        </p:blipFill>
        <p:spPr>
          <a:xfrm>
            <a:off x="6450301" y="4052198"/>
            <a:ext cx="2888970" cy="13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5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3DAD065-C5E1-4D01-AB07-5BB014756EDF}"/>
              </a:ext>
            </a:extLst>
          </p:cNvPr>
          <p:cNvSpPr/>
          <p:nvPr/>
        </p:nvSpPr>
        <p:spPr>
          <a:xfrm>
            <a:off x="652481" y="1382486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BUDGET OVERVIEW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5">
            <a:extLst>
              <a:ext uri="{FF2B5EF4-FFF2-40B4-BE49-F238E27FC236}">
                <a16:creationId xmlns:a16="http://schemas.microsoft.com/office/drawing/2014/main" id="{3D74743A-4344-42D0-94CD-6DA7B5CCD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89254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49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FEE4-FE51-4C90-8311-921C311D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417" y="609600"/>
            <a:ext cx="4361197" cy="660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List of City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0E673-5BAA-4CAA-BA66-94D8D8E63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2108" y="1469202"/>
            <a:ext cx="3856927" cy="475351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			             </a:t>
            </a:r>
            <a:r>
              <a:rPr lang="en-US" u="sng" dirty="0"/>
              <a:t>No. of employees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Administration &amp; Finance	11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Police Services			36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Animal Welfare			 7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Code Enforcement 			 2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Planning &amp; Development		 4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Fire/Rescue and EMS		14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Municipal Court			 4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Library Services			 9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Parks &amp; Recreation			 8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Street/Drainage Maintenance	16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Electric System			15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Water &amp; Wastewater Systems	 9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Sanitation &amp; Recycling		 3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Economic Development		 2</a:t>
            </a:r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54888-EB19-4FFB-9189-6041604E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7" y="1270000"/>
            <a:ext cx="6443632" cy="46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A0C7-71FD-4A1D-BF7E-2D6A5AA5D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2"/>
          <a:stretch/>
        </p:blipFill>
        <p:spPr>
          <a:xfrm>
            <a:off x="925745" y="2013630"/>
            <a:ext cx="7003562" cy="3999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17A89-D6C3-4B4B-A558-A32CAAAB3FC9}"/>
              </a:ext>
            </a:extLst>
          </p:cNvPr>
          <p:cNvSpPr txBox="1"/>
          <p:nvPr/>
        </p:nvSpPr>
        <p:spPr>
          <a:xfrm>
            <a:off x="1126310" y="685800"/>
            <a:ext cx="7122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Total Annual Operating Revenues - $38,202,267.00</a:t>
            </a:r>
          </a:p>
        </p:txBody>
      </p:sp>
    </p:spTree>
    <p:extLst>
      <p:ext uri="{BB962C8B-B14F-4D97-AF65-F5344CB8AC3E}">
        <p14:creationId xmlns:p14="http://schemas.microsoft.com/office/powerpoint/2010/main" val="11991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1AB2-7033-4D9C-A5CC-6520DAE4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64" y="116060"/>
            <a:ext cx="7278067" cy="678024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GENERAL FUND REVENUE SOURCES</a:t>
            </a:r>
            <a:br>
              <a:rPr lang="en-US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(2021-22 - $12,550,366)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60276-EFF8-4705-8234-9B6F71FAEFC9}"/>
              </a:ext>
            </a:extLst>
          </p:cNvPr>
          <p:cNvSpPr/>
          <p:nvPr/>
        </p:nvSpPr>
        <p:spPr>
          <a:xfrm>
            <a:off x="9681311" y="333050"/>
            <a:ext cx="2510689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Where does the money come fro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9D64E8-3C8B-45B2-B378-256ADAFDA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52807"/>
              </p:ext>
            </p:extLst>
          </p:nvPr>
        </p:nvGraphicFramePr>
        <p:xfrm>
          <a:off x="569495" y="994610"/>
          <a:ext cx="9553073" cy="553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44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7D776D-D423-46F8-A4B5-47672109D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89" y="1301047"/>
            <a:ext cx="8674795" cy="5231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2F5C52-1D97-49EB-A073-4F81B209A86F}"/>
              </a:ext>
            </a:extLst>
          </p:cNvPr>
          <p:cNvSpPr/>
          <p:nvPr/>
        </p:nvSpPr>
        <p:spPr>
          <a:xfrm>
            <a:off x="1270614" y="104162"/>
            <a:ext cx="7350873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26.9% of a property tax bill is designated for the City of Lockhart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E7067-9D13-4393-A448-DBF2C181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08" y="4067902"/>
            <a:ext cx="1400617" cy="1258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E2833-CD1A-4D46-8625-829079753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118" y="4726850"/>
            <a:ext cx="1842562" cy="1490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FAAC85-E8B9-4A91-81AC-0168F5BE8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557" y="2889195"/>
            <a:ext cx="1434342" cy="539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65FABF-3FC6-41C9-A892-1A8EBC580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775" y="1386800"/>
            <a:ext cx="1941003" cy="1519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047D97-76AA-4649-B9A9-D30B0DF22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883" y="2213810"/>
            <a:ext cx="1168493" cy="816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943E9-9A07-4A81-999A-D1C8B8B6A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287" y="2077453"/>
            <a:ext cx="1129875" cy="120017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88BFDFAC-E1CD-4424-9CAF-28A4B3E299A1}"/>
              </a:ext>
            </a:extLst>
          </p:cNvPr>
          <p:cNvSpPr/>
          <p:nvPr/>
        </p:nvSpPr>
        <p:spPr>
          <a:xfrm>
            <a:off x="1543363" y="5684453"/>
            <a:ext cx="922421" cy="9304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AE07-FB44-4ADA-A841-D8703D58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506" y="220170"/>
            <a:ext cx="1579655" cy="40345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How much a $150,000 home pays for in General Fund services annually from property tax?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02B3C-0CF7-418F-A3BD-FE9C6494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704" y="799466"/>
            <a:ext cx="11129785" cy="5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2D48C8-3D2E-4CDF-8F2B-5F4BF3DF619C}"/>
              </a:ext>
            </a:extLst>
          </p:cNvPr>
          <p:cNvSpPr/>
          <p:nvPr/>
        </p:nvSpPr>
        <p:spPr>
          <a:xfrm>
            <a:off x="321375" y="429408"/>
            <a:ext cx="9365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Where do your Sales Taxes go….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12BAAB-A351-43EC-90BF-1D946C64D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288426"/>
              </p:ext>
            </p:extLst>
          </p:nvPr>
        </p:nvGraphicFramePr>
        <p:xfrm>
          <a:off x="727788" y="1632857"/>
          <a:ext cx="7949681" cy="513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43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AD355-8D5D-4720-BCF5-B6AC55AB2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3"/>
          <a:stretch/>
        </p:blipFill>
        <p:spPr>
          <a:xfrm>
            <a:off x="1126310" y="1552575"/>
            <a:ext cx="7003562" cy="41069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0816A7B-6B79-4AE3-89CA-18D5C5C931F0}"/>
              </a:ext>
            </a:extLst>
          </p:cNvPr>
          <p:cNvSpPr/>
          <p:nvPr/>
        </p:nvSpPr>
        <p:spPr>
          <a:xfrm>
            <a:off x="9681311" y="511077"/>
            <a:ext cx="2510689" cy="1569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Where does the money GO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72B13-1629-400A-B64E-607689E1927B}"/>
              </a:ext>
            </a:extLst>
          </p:cNvPr>
          <p:cNvSpPr txBox="1"/>
          <p:nvPr/>
        </p:nvSpPr>
        <p:spPr>
          <a:xfrm>
            <a:off x="1126310" y="736762"/>
            <a:ext cx="735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Total Annual Operating Expenses - $38,631,606.00</a:t>
            </a:r>
          </a:p>
        </p:txBody>
      </p:sp>
    </p:spTree>
    <p:extLst>
      <p:ext uri="{BB962C8B-B14F-4D97-AF65-F5344CB8AC3E}">
        <p14:creationId xmlns:p14="http://schemas.microsoft.com/office/powerpoint/2010/main" val="13912555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915</Words>
  <Application>Microsoft Office PowerPoint</Application>
  <PresentationFormat>Widescreen</PresentationFormat>
  <Paragraphs>168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Castellar</vt:lpstr>
      <vt:lpstr>Gotham Bold</vt:lpstr>
      <vt:lpstr>Gotham Book</vt:lpstr>
      <vt:lpstr>Trebuchet MS</vt:lpstr>
      <vt:lpstr>Wingdings</vt:lpstr>
      <vt:lpstr>Wingdings 3</vt:lpstr>
      <vt:lpstr>Facet</vt:lpstr>
      <vt:lpstr>Budget in Brief</vt:lpstr>
      <vt:lpstr>PowerPoint Presentation</vt:lpstr>
      <vt:lpstr>List of City Services</vt:lpstr>
      <vt:lpstr>PowerPoint Presentation</vt:lpstr>
      <vt:lpstr>GENERAL FUND REVENUE SOURCES (2021-22 - $12,550,366)</vt:lpstr>
      <vt:lpstr>PowerPoint Presentation</vt:lpstr>
      <vt:lpstr>How much a $150,000 home pays for in General Fund services annually from property tax?</vt:lpstr>
      <vt:lpstr>PowerPoint Presentation</vt:lpstr>
      <vt:lpstr>PowerPoint Presentation</vt:lpstr>
      <vt:lpstr>GENERAL FUND EXPENSES (2021-22 - $12,542,528)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in Brief</dc:title>
  <dc:creator>Pam Larison</dc:creator>
  <cp:lastModifiedBy>Pam Larison</cp:lastModifiedBy>
  <cp:revision>9</cp:revision>
  <cp:lastPrinted>2021-09-07T16:08:38Z</cp:lastPrinted>
  <dcterms:created xsi:type="dcterms:W3CDTF">2020-12-07T20:49:17Z</dcterms:created>
  <dcterms:modified xsi:type="dcterms:W3CDTF">2021-10-01T14:48:50Z</dcterms:modified>
</cp:coreProperties>
</file>